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8" r:id="rId2"/>
    <p:sldId id="277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2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D7201-E858-4BD4-BDDC-CC3651D1B03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3556633D-DE2A-47B0-BE75-FCEFE9559EC8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Судебно-экономическая экспертиза в Республике Молдова имеет корни еще с времён Советского Союза, а именно, в 1957 г. Постановлением Совета Министров МССР №65 от 26 февраля, при  Министерстве финансов было создано бюро государственной бухгалтерской экспертизы 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FBD43D5-720C-41ED-86EA-95C310194332}" type="parTrans" cxnId="{AD224C75-7373-4D43-AE2F-FCED6C627819}">
      <dgm:prSet/>
      <dgm:spPr/>
      <dgm:t>
        <a:bodyPr/>
        <a:lstStyle/>
        <a:p>
          <a:endParaRPr lang="ro-RO"/>
        </a:p>
      </dgm:t>
    </dgm:pt>
    <dgm:pt modelId="{F0AA5B32-B483-4165-B118-5AC4E92E0E68}" type="sibTrans" cxnId="{AD224C75-7373-4D43-AE2F-FCED6C627819}">
      <dgm:prSet/>
      <dgm:spPr/>
      <dgm:t>
        <a:bodyPr/>
        <a:lstStyle/>
        <a:p>
          <a:endParaRPr lang="ro-RO"/>
        </a:p>
      </dgm:t>
    </dgm:pt>
    <dgm:pt modelId="{DF27E241-996E-4664-8686-67D3717D954D}" type="pres">
      <dgm:prSet presAssocID="{C0FD7201-E858-4BD4-BDDC-CC3651D1B037}" presName="Name0" presStyleCnt="0">
        <dgm:presLayoutVars>
          <dgm:dir/>
          <dgm:resizeHandles val="exact"/>
        </dgm:presLayoutVars>
      </dgm:prSet>
      <dgm:spPr/>
    </dgm:pt>
    <dgm:pt modelId="{C3E15C3C-0D1A-457E-B777-0F7F9E7B65AC}" type="pres">
      <dgm:prSet presAssocID="{C0FD7201-E858-4BD4-BDDC-CC3651D1B037}" presName="fgShape" presStyleLbl="fgShp" presStyleIdx="0" presStyleCnt="1"/>
      <dgm:spPr/>
    </dgm:pt>
    <dgm:pt modelId="{E6FD93C9-92B4-4063-80EC-684EB6DC4D1E}" type="pres">
      <dgm:prSet presAssocID="{C0FD7201-E858-4BD4-BDDC-CC3651D1B037}" presName="linComp" presStyleCnt="0"/>
      <dgm:spPr/>
    </dgm:pt>
    <dgm:pt modelId="{D5A0865F-367F-4233-A1C9-82D2EF504A46}" type="pres">
      <dgm:prSet presAssocID="{3556633D-DE2A-47B0-BE75-FCEFE9559EC8}" presName="compNode" presStyleCnt="0"/>
      <dgm:spPr/>
    </dgm:pt>
    <dgm:pt modelId="{20CEF40C-9837-45CF-BA9D-14DDFEF8B532}" type="pres">
      <dgm:prSet presAssocID="{3556633D-DE2A-47B0-BE75-FCEFE9559EC8}" presName="bkgdShape" presStyleLbl="node1" presStyleIdx="0" presStyleCnt="1"/>
      <dgm:spPr/>
      <dgm:t>
        <a:bodyPr/>
        <a:lstStyle/>
        <a:p>
          <a:endParaRPr lang="ro-RO"/>
        </a:p>
      </dgm:t>
    </dgm:pt>
    <dgm:pt modelId="{D17554E1-F9AB-4478-9C0E-6C5E8860E5E9}" type="pres">
      <dgm:prSet presAssocID="{3556633D-DE2A-47B0-BE75-FCEFE9559EC8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EB2F9307-22EE-4B59-B5E8-98ACA3A87454}" type="pres">
      <dgm:prSet presAssocID="{3556633D-DE2A-47B0-BE75-FCEFE9559EC8}" presName="invisiNode" presStyleLbl="node1" presStyleIdx="0" presStyleCnt="1"/>
      <dgm:spPr/>
    </dgm:pt>
    <dgm:pt modelId="{AAC03898-E7A7-4EAD-9D28-B20A2CF701F3}" type="pres">
      <dgm:prSet presAssocID="{3556633D-DE2A-47B0-BE75-FCEFE9559EC8}" presName="imagNode" presStyleLbl="fgImgPlace1" presStyleIdx="0" presStyleCnt="1" custScaleX="126621" custScaleY="111785" custLinFactX="22281" custLinFactNeighborX="100000" custLinFactNeighborY="-1595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7CB58685-91E1-455A-A376-BBDDF6F9D6B5}" type="presOf" srcId="{C0FD7201-E858-4BD4-BDDC-CC3651D1B037}" destId="{DF27E241-996E-4664-8686-67D3717D954D}" srcOrd="0" destOrd="0" presId="urn:microsoft.com/office/officeart/2005/8/layout/hList7"/>
    <dgm:cxn modelId="{FAFE4632-0A9E-4D07-B0E5-1093314C3225}" type="presOf" srcId="{3556633D-DE2A-47B0-BE75-FCEFE9559EC8}" destId="{D17554E1-F9AB-4478-9C0E-6C5E8860E5E9}" srcOrd="1" destOrd="0" presId="urn:microsoft.com/office/officeart/2005/8/layout/hList7"/>
    <dgm:cxn modelId="{AD224C75-7373-4D43-AE2F-FCED6C627819}" srcId="{C0FD7201-E858-4BD4-BDDC-CC3651D1B037}" destId="{3556633D-DE2A-47B0-BE75-FCEFE9559EC8}" srcOrd="0" destOrd="0" parTransId="{AFBD43D5-720C-41ED-86EA-95C310194332}" sibTransId="{F0AA5B32-B483-4165-B118-5AC4E92E0E68}"/>
    <dgm:cxn modelId="{EF942927-8585-4DFD-A09E-3EB23B3DBAED}" type="presOf" srcId="{3556633D-DE2A-47B0-BE75-FCEFE9559EC8}" destId="{20CEF40C-9837-45CF-BA9D-14DDFEF8B532}" srcOrd="0" destOrd="0" presId="urn:microsoft.com/office/officeart/2005/8/layout/hList7"/>
    <dgm:cxn modelId="{2C2C4B75-1FE7-4BC5-B19D-1D1B4772841B}" type="presParOf" srcId="{DF27E241-996E-4664-8686-67D3717D954D}" destId="{C3E15C3C-0D1A-457E-B777-0F7F9E7B65AC}" srcOrd="0" destOrd="0" presId="urn:microsoft.com/office/officeart/2005/8/layout/hList7"/>
    <dgm:cxn modelId="{B54B390C-CF86-4568-AD2E-AAD920D2D77C}" type="presParOf" srcId="{DF27E241-996E-4664-8686-67D3717D954D}" destId="{E6FD93C9-92B4-4063-80EC-684EB6DC4D1E}" srcOrd="1" destOrd="0" presId="urn:microsoft.com/office/officeart/2005/8/layout/hList7"/>
    <dgm:cxn modelId="{9676AB21-5ABC-4507-B129-606F16B3A872}" type="presParOf" srcId="{E6FD93C9-92B4-4063-80EC-684EB6DC4D1E}" destId="{D5A0865F-367F-4233-A1C9-82D2EF504A46}" srcOrd="0" destOrd="0" presId="urn:microsoft.com/office/officeart/2005/8/layout/hList7"/>
    <dgm:cxn modelId="{FBCCD273-D30F-4999-B57C-BDE89C1E2E3F}" type="presParOf" srcId="{D5A0865F-367F-4233-A1C9-82D2EF504A46}" destId="{20CEF40C-9837-45CF-BA9D-14DDFEF8B532}" srcOrd="0" destOrd="0" presId="urn:microsoft.com/office/officeart/2005/8/layout/hList7"/>
    <dgm:cxn modelId="{C7E97F52-DFE6-4D97-9F7B-24C185273072}" type="presParOf" srcId="{D5A0865F-367F-4233-A1C9-82D2EF504A46}" destId="{D17554E1-F9AB-4478-9C0E-6C5E8860E5E9}" srcOrd="1" destOrd="0" presId="urn:microsoft.com/office/officeart/2005/8/layout/hList7"/>
    <dgm:cxn modelId="{055B746D-7B01-4F67-9097-46995397BCF1}" type="presParOf" srcId="{D5A0865F-367F-4233-A1C9-82D2EF504A46}" destId="{EB2F9307-22EE-4B59-B5E8-98ACA3A87454}" srcOrd="2" destOrd="0" presId="urn:microsoft.com/office/officeart/2005/8/layout/hList7"/>
    <dgm:cxn modelId="{1E8C5E42-08AC-4FED-9AD6-1F3120176F70}" type="presParOf" srcId="{D5A0865F-367F-4233-A1C9-82D2EF504A46}" destId="{AAC03898-E7A7-4EAD-9D28-B20A2CF701F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137D383-2918-4389-A0DA-0F5F6CCB745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20999997" rev="21299999"/>
          </a:camera>
          <a:lightRig rig="threePt" dir="t"/>
        </a:scene3d>
      </dgm:spPr>
      <dgm:t>
        <a:bodyPr/>
        <a:lstStyle/>
        <a:p>
          <a:endParaRPr lang="ro-RO"/>
        </a:p>
      </dgm:t>
    </dgm:pt>
    <dgm:pt modelId="{FCD6703B-DFA5-495D-9374-8CD50691DA8F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производство судебно-бухгалтерских экспертиз по уголовным и гражданским делам, находящимся в производстве органов дознания, предварительного следствия и судов; 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D8B7A8B-6829-4D88-897F-B35245B19785}" type="parTrans" cxnId="{7E6B9FB5-6A1E-4BA7-8553-CBA8A4230077}">
      <dgm:prSet/>
      <dgm:spPr/>
      <dgm:t>
        <a:bodyPr/>
        <a:lstStyle/>
        <a:p>
          <a:endParaRPr lang="ro-RO"/>
        </a:p>
      </dgm:t>
    </dgm:pt>
    <dgm:pt modelId="{909E081C-1CFF-46FB-8295-863233AF142F}" type="sibTrans" cxnId="{7E6B9FB5-6A1E-4BA7-8553-CBA8A4230077}">
      <dgm:prSet/>
      <dgm:spPr/>
      <dgm:t>
        <a:bodyPr/>
        <a:lstStyle/>
        <a:p>
          <a:endParaRPr lang="ro-RO"/>
        </a:p>
      </dgm:t>
    </dgm:pt>
    <dgm:pt modelId="{D987A477-B44C-4756-8076-3D0564E87E1C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проведение научно-исследовательской и методической работы; 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E56473C-E68F-4BCA-B973-54F448E7DB7B}" type="parTrans" cxnId="{395FABD5-BF27-4FF0-AA21-A8D4026DCB1D}">
      <dgm:prSet/>
      <dgm:spPr/>
      <dgm:t>
        <a:bodyPr/>
        <a:lstStyle/>
        <a:p>
          <a:endParaRPr lang="ro-RO"/>
        </a:p>
      </dgm:t>
    </dgm:pt>
    <dgm:pt modelId="{9719E5D9-A952-4607-93A9-18FF8E832034}" type="sibTrans" cxnId="{395FABD5-BF27-4FF0-AA21-A8D4026DCB1D}">
      <dgm:prSet/>
      <dgm:spPr/>
      <dgm:t>
        <a:bodyPr/>
        <a:lstStyle/>
        <a:p>
          <a:endParaRPr lang="ro-RO"/>
        </a:p>
      </dgm:t>
    </dgm:pt>
    <dgm:pt modelId="{3C22CD88-DF73-4A35-AB47-A6E51CB1CD53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разработка теоретических основ судебно-бухгалтерских экспертиз; обоснование применяемых методов экспертного исследования; 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2851C2C-4D32-46BE-A369-6AFEE7F45EDB}" type="parTrans" cxnId="{81E3AC07-2053-4F3B-A21C-767C8D3B0BD4}">
      <dgm:prSet/>
      <dgm:spPr/>
      <dgm:t>
        <a:bodyPr/>
        <a:lstStyle/>
        <a:p>
          <a:endParaRPr lang="ro-RO"/>
        </a:p>
      </dgm:t>
    </dgm:pt>
    <dgm:pt modelId="{9F05FCD3-82ED-43BB-A2F0-D83C0225136B}" type="sibTrans" cxnId="{81E3AC07-2053-4F3B-A21C-767C8D3B0BD4}">
      <dgm:prSet/>
      <dgm:spPr/>
      <dgm:t>
        <a:bodyPr/>
        <a:lstStyle/>
        <a:p>
          <a:endParaRPr lang="ro-RO"/>
        </a:p>
      </dgm:t>
    </dgm:pt>
    <dgm:pt modelId="{78F1C0D9-9771-4F3D-ACA9-60EB2B700F73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подготовка организационных и научно-методических предложений и рекомендаций по предупреждению правонарушений по результатам производства судебно-бухгалтерской экспертизы; 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CECEC8C-9B49-4F03-B56B-CC6248913C25}" type="parTrans" cxnId="{60D88976-0FA4-4A23-ACD9-6234D695267E}">
      <dgm:prSet/>
      <dgm:spPr/>
      <dgm:t>
        <a:bodyPr/>
        <a:lstStyle/>
        <a:p>
          <a:endParaRPr lang="ro-RO"/>
        </a:p>
      </dgm:t>
    </dgm:pt>
    <dgm:pt modelId="{5026AD1C-0AC6-4D58-B7AC-7A296879CBB0}" type="sibTrans" cxnId="{60D88976-0FA4-4A23-ACD9-6234D695267E}">
      <dgm:prSet/>
      <dgm:spPr/>
      <dgm:t>
        <a:bodyPr/>
        <a:lstStyle/>
        <a:p>
          <a:endParaRPr lang="ro-RO"/>
        </a:p>
      </dgm:t>
    </dgm:pt>
    <dgm:pt modelId="{AE5A21EB-404B-4D34-A103-B639A9682FFF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оказание методической помощи работникам дознания, следователям и судам в осуществлении следственных и судебных действий. 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28509CF-224A-4482-8862-1B4362793B7C}" type="parTrans" cxnId="{D7752C6D-88B0-4C36-80C4-52F4CD622165}">
      <dgm:prSet/>
      <dgm:spPr/>
      <dgm:t>
        <a:bodyPr/>
        <a:lstStyle/>
        <a:p>
          <a:endParaRPr lang="ro-RO"/>
        </a:p>
      </dgm:t>
    </dgm:pt>
    <dgm:pt modelId="{5E4C718B-C245-431A-8250-C89D498F2482}" type="sibTrans" cxnId="{D7752C6D-88B0-4C36-80C4-52F4CD622165}">
      <dgm:prSet/>
      <dgm:spPr/>
      <dgm:t>
        <a:bodyPr/>
        <a:lstStyle/>
        <a:p>
          <a:endParaRPr lang="ro-RO"/>
        </a:p>
      </dgm:t>
    </dgm:pt>
    <dgm:pt modelId="{8C9C02B4-4F4C-4FBD-AC70-A6B5C7F5C628}" type="pres">
      <dgm:prSet presAssocID="{7137D383-2918-4389-A0DA-0F5F6CCB745F}" presName="Name0" presStyleCnt="0">
        <dgm:presLayoutVars>
          <dgm:dir/>
          <dgm:animLvl val="lvl"/>
          <dgm:resizeHandles val="exact"/>
        </dgm:presLayoutVars>
      </dgm:prSet>
      <dgm:spPr/>
    </dgm:pt>
    <dgm:pt modelId="{4DB8A4A8-B20F-4D9A-8A23-54281C9302E1}" type="pres">
      <dgm:prSet presAssocID="{FCD6703B-DFA5-495D-9374-8CD50691DA8F}" presName="linNode" presStyleCnt="0"/>
      <dgm:spPr/>
    </dgm:pt>
    <dgm:pt modelId="{66E22089-B47E-47FC-A8FB-041A7E8BF16D}" type="pres">
      <dgm:prSet presAssocID="{FCD6703B-DFA5-495D-9374-8CD50691DA8F}" presName="parentText" presStyleLbl="node1" presStyleIdx="0" presStyleCnt="5">
        <dgm:presLayoutVars>
          <dgm:chMax val="1"/>
          <dgm:bulletEnabled val="1"/>
        </dgm:presLayoutVars>
      </dgm:prSet>
      <dgm:spPr>
        <a:prstGeom prst="flowChartPunchedTape">
          <a:avLst/>
        </a:prstGeom>
      </dgm:spPr>
    </dgm:pt>
    <dgm:pt modelId="{1F948648-B130-4B45-9F62-7B5D1CEC76EF}" type="pres">
      <dgm:prSet presAssocID="{909E081C-1CFF-46FB-8295-863233AF142F}" presName="sp" presStyleCnt="0"/>
      <dgm:spPr/>
    </dgm:pt>
    <dgm:pt modelId="{79F35340-9B0F-485E-840C-828B5C72EF54}" type="pres">
      <dgm:prSet presAssocID="{D987A477-B44C-4756-8076-3D0564E87E1C}" presName="linNode" presStyleCnt="0"/>
      <dgm:spPr/>
    </dgm:pt>
    <dgm:pt modelId="{C9F6AC99-1E83-41F4-899A-2948E562AF2C}" type="pres">
      <dgm:prSet presAssocID="{D987A477-B44C-4756-8076-3D0564E87E1C}" presName="parentText" presStyleLbl="node1" presStyleIdx="1" presStyleCnt="5" custLinFactNeighborX="-112" custLinFactNeighborY="-2210">
        <dgm:presLayoutVars>
          <dgm:chMax val="1"/>
          <dgm:bulletEnabled val="1"/>
        </dgm:presLayoutVars>
      </dgm:prSet>
      <dgm:spPr>
        <a:prstGeom prst="flowChartPunchedTape">
          <a:avLst/>
        </a:prstGeom>
      </dgm:spPr>
    </dgm:pt>
    <dgm:pt modelId="{23FACFEC-7A91-4A3E-A82D-9EA67038A4E7}" type="pres">
      <dgm:prSet presAssocID="{9719E5D9-A952-4607-93A9-18FF8E832034}" presName="sp" presStyleCnt="0"/>
      <dgm:spPr/>
    </dgm:pt>
    <dgm:pt modelId="{56C2E188-40FC-493E-8084-15AA6177FD82}" type="pres">
      <dgm:prSet presAssocID="{3C22CD88-DF73-4A35-AB47-A6E51CB1CD53}" presName="linNode" presStyleCnt="0"/>
      <dgm:spPr/>
    </dgm:pt>
    <dgm:pt modelId="{388EDD02-804D-406D-8C54-6711A2EF5EC4}" type="pres">
      <dgm:prSet presAssocID="{3C22CD88-DF73-4A35-AB47-A6E51CB1CD53}" presName="parentText" presStyleLbl="node1" presStyleIdx="2" presStyleCnt="5">
        <dgm:presLayoutVars>
          <dgm:chMax val="1"/>
          <dgm:bulletEnabled val="1"/>
        </dgm:presLayoutVars>
      </dgm:prSet>
      <dgm:spPr>
        <a:prstGeom prst="horizontalScroll">
          <a:avLst/>
        </a:prstGeom>
      </dgm:spPr>
    </dgm:pt>
    <dgm:pt modelId="{DCCB8B81-21A0-4320-9904-92B5DEFFFCC9}" type="pres">
      <dgm:prSet presAssocID="{9F05FCD3-82ED-43BB-A2F0-D83C0225136B}" presName="sp" presStyleCnt="0"/>
      <dgm:spPr/>
    </dgm:pt>
    <dgm:pt modelId="{CAD77F5A-836E-41E2-AAC9-8DFE11085D08}" type="pres">
      <dgm:prSet presAssocID="{78F1C0D9-9771-4F3D-ACA9-60EB2B700F73}" presName="linNode" presStyleCnt="0"/>
      <dgm:spPr/>
    </dgm:pt>
    <dgm:pt modelId="{A9F87CF9-570A-46D8-84A2-15F6CB92A233}" type="pres">
      <dgm:prSet presAssocID="{78F1C0D9-9771-4F3D-ACA9-60EB2B700F73}" presName="parentText" presStyleLbl="node1" presStyleIdx="3" presStyleCnt="5">
        <dgm:presLayoutVars>
          <dgm:chMax val="1"/>
          <dgm:bulletEnabled val="1"/>
        </dgm:presLayoutVars>
      </dgm:prSet>
      <dgm:spPr>
        <a:prstGeom prst="flowChartPunchedTape">
          <a:avLst/>
        </a:prstGeom>
      </dgm:spPr>
    </dgm:pt>
    <dgm:pt modelId="{D5BE0644-B7EC-4336-B295-01F8CD5A0E1C}" type="pres">
      <dgm:prSet presAssocID="{5026AD1C-0AC6-4D58-B7AC-7A296879CBB0}" presName="sp" presStyleCnt="0"/>
      <dgm:spPr/>
    </dgm:pt>
    <dgm:pt modelId="{9C4464E8-518F-48D9-A917-915491ADE5C7}" type="pres">
      <dgm:prSet presAssocID="{AE5A21EB-404B-4D34-A103-B639A9682FFF}" presName="linNode" presStyleCnt="0"/>
      <dgm:spPr/>
    </dgm:pt>
    <dgm:pt modelId="{621DF003-80F4-414E-8D73-2881A790A11E}" type="pres">
      <dgm:prSet presAssocID="{AE5A21EB-404B-4D34-A103-B639A9682FFF}" presName="parentText" presStyleLbl="node1" presStyleIdx="4" presStyleCnt="5">
        <dgm:presLayoutVars>
          <dgm:chMax val="1"/>
          <dgm:bulletEnabled val="1"/>
        </dgm:presLayoutVars>
      </dgm:prSet>
      <dgm:spPr>
        <a:prstGeom prst="flowChartPunchedTape">
          <a:avLst/>
        </a:prstGeom>
      </dgm:spPr>
    </dgm:pt>
  </dgm:ptLst>
  <dgm:cxnLst>
    <dgm:cxn modelId="{CFD422E7-5FCE-47EB-A180-00D18ABDEE40}" type="presOf" srcId="{FCD6703B-DFA5-495D-9374-8CD50691DA8F}" destId="{66E22089-B47E-47FC-A8FB-041A7E8BF16D}" srcOrd="0" destOrd="0" presId="urn:microsoft.com/office/officeart/2005/8/layout/vList5"/>
    <dgm:cxn modelId="{B0939023-A64F-469D-A209-F2D8A993E8E7}" type="presOf" srcId="{D987A477-B44C-4756-8076-3D0564E87E1C}" destId="{C9F6AC99-1E83-41F4-899A-2948E562AF2C}" srcOrd="0" destOrd="0" presId="urn:microsoft.com/office/officeart/2005/8/layout/vList5"/>
    <dgm:cxn modelId="{87AE9884-92A5-4470-B646-F0549E5ED240}" type="presOf" srcId="{7137D383-2918-4389-A0DA-0F5F6CCB745F}" destId="{8C9C02B4-4F4C-4FBD-AC70-A6B5C7F5C628}" srcOrd="0" destOrd="0" presId="urn:microsoft.com/office/officeart/2005/8/layout/vList5"/>
    <dgm:cxn modelId="{395FABD5-BF27-4FF0-AA21-A8D4026DCB1D}" srcId="{7137D383-2918-4389-A0DA-0F5F6CCB745F}" destId="{D987A477-B44C-4756-8076-3D0564E87E1C}" srcOrd="1" destOrd="0" parTransId="{8E56473C-E68F-4BCA-B973-54F448E7DB7B}" sibTransId="{9719E5D9-A952-4607-93A9-18FF8E832034}"/>
    <dgm:cxn modelId="{81E3AC07-2053-4F3B-A21C-767C8D3B0BD4}" srcId="{7137D383-2918-4389-A0DA-0F5F6CCB745F}" destId="{3C22CD88-DF73-4A35-AB47-A6E51CB1CD53}" srcOrd="2" destOrd="0" parTransId="{42851C2C-4D32-46BE-A369-6AFEE7F45EDB}" sibTransId="{9F05FCD3-82ED-43BB-A2F0-D83C0225136B}"/>
    <dgm:cxn modelId="{7E6B9FB5-6A1E-4BA7-8553-CBA8A4230077}" srcId="{7137D383-2918-4389-A0DA-0F5F6CCB745F}" destId="{FCD6703B-DFA5-495D-9374-8CD50691DA8F}" srcOrd="0" destOrd="0" parTransId="{9D8B7A8B-6829-4D88-897F-B35245B19785}" sibTransId="{909E081C-1CFF-46FB-8295-863233AF142F}"/>
    <dgm:cxn modelId="{D7752C6D-88B0-4C36-80C4-52F4CD622165}" srcId="{7137D383-2918-4389-A0DA-0F5F6CCB745F}" destId="{AE5A21EB-404B-4D34-A103-B639A9682FFF}" srcOrd="4" destOrd="0" parTransId="{328509CF-224A-4482-8862-1B4362793B7C}" sibTransId="{5E4C718B-C245-431A-8250-C89D498F2482}"/>
    <dgm:cxn modelId="{60D88976-0FA4-4A23-ACD9-6234D695267E}" srcId="{7137D383-2918-4389-A0DA-0F5F6CCB745F}" destId="{78F1C0D9-9771-4F3D-ACA9-60EB2B700F73}" srcOrd="3" destOrd="0" parTransId="{FCECEC8C-9B49-4F03-B56B-CC6248913C25}" sibTransId="{5026AD1C-0AC6-4D58-B7AC-7A296879CBB0}"/>
    <dgm:cxn modelId="{61595B73-5CE5-48FB-AA2A-FC4FBB4F2527}" type="presOf" srcId="{78F1C0D9-9771-4F3D-ACA9-60EB2B700F73}" destId="{A9F87CF9-570A-46D8-84A2-15F6CB92A233}" srcOrd="0" destOrd="0" presId="urn:microsoft.com/office/officeart/2005/8/layout/vList5"/>
    <dgm:cxn modelId="{F1149F0A-84EC-4AAA-A748-37E534FF868D}" type="presOf" srcId="{3C22CD88-DF73-4A35-AB47-A6E51CB1CD53}" destId="{388EDD02-804D-406D-8C54-6711A2EF5EC4}" srcOrd="0" destOrd="0" presId="urn:microsoft.com/office/officeart/2005/8/layout/vList5"/>
    <dgm:cxn modelId="{E809E425-D7D4-4BE9-96D7-16D6D452D916}" type="presOf" srcId="{AE5A21EB-404B-4D34-A103-B639A9682FFF}" destId="{621DF003-80F4-414E-8D73-2881A790A11E}" srcOrd="0" destOrd="0" presId="urn:microsoft.com/office/officeart/2005/8/layout/vList5"/>
    <dgm:cxn modelId="{F9AC9432-344E-4565-8C0A-3326D1DDF02C}" type="presParOf" srcId="{8C9C02B4-4F4C-4FBD-AC70-A6B5C7F5C628}" destId="{4DB8A4A8-B20F-4D9A-8A23-54281C9302E1}" srcOrd="0" destOrd="0" presId="urn:microsoft.com/office/officeart/2005/8/layout/vList5"/>
    <dgm:cxn modelId="{C66FE9A7-59B7-4AB2-AF23-E3707F5AB210}" type="presParOf" srcId="{4DB8A4A8-B20F-4D9A-8A23-54281C9302E1}" destId="{66E22089-B47E-47FC-A8FB-041A7E8BF16D}" srcOrd="0" destOrd="0" presId="urn:microsoft.com/office/officeart/2005/8/layout/vList5"/>
    <dgm:cxn modelId="{53CBB735-DF56-459C-879F-25182655C7F6}" type="presParOf" srcId="{8C9C02B4-4F4C-4FBD-AC70-A6B5C7F5C628}" destId="{1F948648-B130-4B45-9F62-7B5D1CEC76EF}" srcOrd="1" destOrd="0" presId="urn:microsoft.com/office/officeart/2005/8/layout/vList5"/>
    <dgm:cxn modelId="{D636B6B7-08F7-478B-AB66-0B4F26274BB9}" type="presParOf" srcId="{8C9C02B4-4F4C-4FBD-AC70-A6B5C7F5C628}" destId="{79F35340-9B0F-485E-840C-828B5C72EF54}" srcOrd="2" destOrd="0" presId="urn:microsoft.com/office/officeart/2005/8/layout/vList5"/>
    <dgm:cxn modelId="{B180DC77-370D-480B-8841-C880396B282A}" type="presParOf" srcId="{79F35340-9B0F-485E-840C-828B5C72EF54}" destId="{C9F6AC99-1E83-41F4-899A-2948E562AF2C}" srcOrd="0" destOrd="0" presId="urn:microsoft.com/office/officeart/2005/8/layout/vList5"/>
    <dgm:cxn modelId="{9CB029DA-B2AE-4CC1-8E9D-634BF5E19F7E}" type="presParOf" srcId="{8C9C02B4-4F4C-4FBD-AC70-A6B5C7F5C628}" destId="{23FACFEC-7A91-4A3E-A82D-9EA67038A4E7}" srcOrd="3" destOrd="0" presId="urn:microsoft.com/office/officeart/2005/8/layout/vList5"/>
    <dgm:cxn modelId="{4AA730A8-0067-42FA-B0BF-F2345B231C58}" type="presParOf" srcId="{8C9C02B4-4F4C-4FBD-AC70-A6B5C7F5C628}" destId="{56C2E188-40FC-493E-8084-15AA6177FD82}" srcOrd="4" destOrd="0" presId="urn:microsoft.com/office/officeart/2005/8/layout/vList5"/>
    <dgm:cxn modelId="{3FD28677-8D09-4069-B166-E4D5383180B3}" type="presParOf" srcId="{56C2E188-40FC-493E-8084-15AA6177FD82}" destId="{388EDD02-804D-406D-8C54-6711A2EF5EC4}" srcOrd="0" destOrd="0" presId="urn:microsoft.com/office/officeart/2005/8/layout/vList5"/>
    <dgm:cxn modelId="{B6338F54-E914-4AF1-8222-74FDAACA5DCC}" type="presParOf" srcId="{8C9C02B4-4F4C-4FBD-AC70-A6B5C7F5C628}" destId="{DCCB8B81-21A0-4320-9904-92B5DEFFFCC9}" srcOrd="5" destOrd="0" presId="urn:microsoft.com/office/officeart/2005/8/layout/vList5"/>
    <dgm:cxn modelId="{5D9A0F4B-6818-47B3-A1F2-A4CED4C03C49}" type="presParOf" srcId="{8C9C02B4-4F4C-4FBD-AC70-A6B5C7F5C628}" destId="{CAD77F5A-836E-41E2-AAC9-8DFE11085D08}" srcOrd="6" destOrd="0" presId="urn:microsoft.com/office/officeart/2005/8/layout/vList5"/>
    <dgm:cxn modelId="{C3F4EB27-8F96-4F1E-A4B4-C096F612D635}" type="presParOf" srcId="{CAD77F5A-836E-41E2-AAC9-8DFE11085D08}" destId="{A9F87CF9-570A-46D8-84A2-15F6CB92A233}" srcOrd="0" destOrd="0" presId="urn:microsoft.com/office/officeart/2005/8/layout/vList5"/>
    <dgm:cxn modelId="{7D228E48-7EEA-452C-952D-9331EF004795}" type="presParOf" srcId="{8C9C02B4-4F4C-4FBD-AC70-A6B5C7F5C628}" destId="{D5BE0644-B7EC-4336-B295-01F8CD5A0E1C}" srcOrd="7" destOrd="0" presId="urn:microsoft.com/office/officeart/2005/8/layout/vList5"/>
    <dgm:cxn modelId="{E9644D26-92B4-4DE6-BB13-B8693D76C8B4}" type="presParOf" srcId="{8C9C02B4-4F4C-4FBD-AC70-A6B5C7F5C628}" destId="{9C4464E8-518F-48D9-A917-915491ADE5C7}" srcOrd="8" destOrd="0" presId="urn:microsoft.com/office/officeart/2005/8/layout/vList5"/>
    <dgm:cxn modelId="{151E2A55-14A8-414E-88B0-DBACCC991180}" type="presParOf" srcId="{9C4464E8-518F-48D9-A917-915491ADE5C7}" destId="{621DF003-80F4-414E-8D73-2881A790A11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661CFA-BA78-4A7C-ADB1-4F8CE3B469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EC39DDAA-24C5-4B66-808D-1D27A8BC14C7}">
      <dgm:prSet/>
      <dgm:spPr/>
      <dgm:t>
        <a:bodyPr/>
        <a:lstStyle/>
        <a:p>
          <a:pPr rtl="0"/>
          <a:r>
            <a:rPr lang="ru-RU" b="0" baseline="0" smtClean="0"/>
            <a:t>Знакомо</a:t>
          </a:r>
          <a:endParaRPr lang="ro-RO"/>
        </a:p>
      </dgm:t>
    </dgm:pt>
    <dgm:pt modelId="{07FFA567-7A3E-4692-9C60-F4578E16FD1B}" type="parTrans" cxnId="{8BCB0B16-706F-4C58-820B-35F78C4B33AE}">
      <dgm:prSet/>
      <dgm:spPr/>
      <dgm:t>
        <a:bodyPr/>
        <a:lstStyle/>
        <a:p>
          <a:endParaRPr lang="ro-RO"/>
        </a:p>
      </dgm:t>
    </dgm:pt>
    <dgm:pt modelId="{AD4FBFF0-13EB-4A8F-BCAA-6DC2871AE00A}" type="sibTrans" cxnId="{8BCB0B16-706F-4C58-820B-35F78C4B33AE}">
      <dgm:prSet/>
      <dgm:spPr/>
      <dgm:t>
        <a:bodyPr/>
        <a:lstStyle/>
        <a:p>
          <a:endParaRPr lang="ro-RO"/>
        </a:p>
      </dgm:t>
    </dgm:pt>
    <dgm:pt modelId="{F9D0BC6F-C7E7-4575-809E-7883A8101049}" type="pres">
      <dgm:prSet presAssocID="{3D661CFA-BA78-4A7C-ADB1-4F8CE3B469BC}" presName="linear" presStyleCnt="0">
        <dgm:presLayoutVars>
          <dgm:animLvl val="lvl"/>
          <dgm:resizeHandles val="exact"/>
        </dgm:presLayoutVars>
      </dgm:prSet>
      <dgm:spPr/>
    </dgm:pt>
    <dgm:pt modelId="{B388AA77-BCC1-4085-8A77-7526B1740302}" type="pres">
      <dgm:prSet presAssocID="{EC39DDAA-24C5-4B66-808D-1D27A8BC14C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4B1B20D-69C6-43A8-8837-02DE265B214A}" type="presOf" srcId="{3D661CFA-BA78-4A7C-ADB1-4F8CE3B469BC}" destId="{F9D0BC6F-C7E7-4575-809E-7883A8101049}" srcOrd="0" destOrd="0" presId="urn:microsoft.com/office/officeart/2005/8/layout/vList2"/>
    <dgm:cxn modelId="{8BCB0B16-706F-4C58-820B-35F78C4B33AE}" srcId="{3D661CFA-BA78-4A7C-ADB1-4F8CE3B469BC}" destId="{EC39DDAA-24C5-4B66-808D-1D27A8BC14C7}" srcOrd="0" destOrd="0" parTransId="{07FFA567-7A3E-4692-9C60-F4578E16FD1B}" sibTransId="{AD4FBFF0-13EB-4A8F-BCAA-6DC2871AE00A}"/>
    <dgm:cxn modelId="{A5F80499-5098-417B-B1DC-72BCA282FB89}" type="presOf" srcId="{EC39DDAA-24C5-4B66-808D-1D27A8BC14C7}" destId="{B388AA77-BCC1-4085-8A77-7526B1740302}" srcOrd="0" destOrd="0" presId="urn:microsoft.com/office/officeart/2005/8/layout/vList2"/>
    <dgm:cxn modelId="{30B89273-5049-404D-9309-DDD45B4EEFAC}" type="presParOf" srcId="{F9D0BC6F-C7E7-4575-809E-7883A8101049}" destId="{B388AA77-BCC1-4085-8A77-7526B17403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639205-C0CF-4FC0-BF1B-4F765CE6AC02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E7454CFA-F4FA-4DF2-992D-0992F6E4A3B3}">
      <dgm:prSet/>
      <dgm:spPr/>
      <dgm:t>
        <a:bodyPr/>
        <a:lstStyle/>
        <a:p>
          <a:pPr rtl="0"/>
          <a:r>
            <a:rPr lang="ru-RU" dirty="0" smtClean="0"/>
            <a:t>Типовая инструкция о производстве судебно-бухгалтерских экспертиз в экспертных учреждениях Министерства юстиции СССР от 09.06.1987 № К-8–463. Она была скорректирована с учетом действовавшего законодательства и порядка ведения бухгалтерского учета в тот период. </a:t>
          </a:r>
          <a:endParaRPr lang="ro-RO" dirty="0"/>
        </a:p>
      </dgm:t>
    </dgm:pt>
    <dgm:pt modelId="{CE5E40A5-27B8-437B-8459-965D5B9F4272}" type="parTrans" cxnId="{73FFB4D5-34B4-40CC-A371-C4E4965F291E}">
      <dgm:prSet/>
      <dgm:spPr/>
      <dgm:t>
        <a:bodyPr/>
        <a:lstStyle/>
        <a:p>
          <a:endParaRPr lang="ro-RO"/>
        </a:p>
      </dgm:t>
    </dgm:pt>
    <dgm:pt modelId="{0B9C6FCA-A50E-44D9-AB3C-3878337BE265}" type="sibTrans" cxnId="{73FFB4D5-34B4-40CC-A371-C4E4965F291E}">
      <dgm:prSet/>
      <dgm:spPr/>
      <dgm:t>
        <a:bodyPr/>
        <a:lstStyle/>
        <a:p>
          <a:endParaRPr lang="ro-RO"/>
        </a:p>
      </dgm:t>
    </dgm:pt>
    <dgm:pt modelId="{C37C3301-5434-4DD2-A9B8-F6067D9B06B8}">
      <dgm:prSet/>
      <dgm:spPr/>
      <dgm:t>
        <a:bodyPr/>
        <a:lstStyle/>
        <a:p>
          <a:pPr rtl="0"/>
          <a:r>
            <a:rPr lang="ru-RU" dirty="0" smtClean="0"/>
            <a:t>Однако можно отметить, что многие методические аспекты этой инструкции актуальны и сегодня, а именно: соблюдение требований порядка производства судебно-бухгалтерской экспертизы (п. 11), структура заключения эксперта-бухгалтера (</a:t>
          </a:r>
          <a:r>
            <a:rPr lang="ru-RU" dirty="0" err="1" smtClean="0"/>
            <a:t>пп</a:t>
          </a:r>
          <a:r>
            <a:rPr lang="ru-RU" dirty="0" smtClean="0"/>
            <a:t>. 25–27), проведение комплексной бухгалтерской экспертизы (п. 29) </a:t>
          </a:r>
          <a:endParaRPr lang="ro-RO" dirty="0"/>
        </a:p>
      </dgm:t>
    </dgm:pt>
    <dgm:pt modelId="{815C2F0C-0AE2-4F1E-AD9E-FF61E5F093BD}" type="parTrans" cxnId="{47ACDD63-9A89-4B24-B133-4EE940F9AB7E}">
      <dgm:prSet/>
      <dgm:spPr/>
      <dgm:t>
        <a:bodyPr/>
        <a:lstStyle/>
        <a:p>
          <a:endParaRPr lang="ro-RO"/>
        </a:p>
      </dgm:t>
    </dgm:pt>
    <dgm:pt modelId="{32AD8DBB-B96B-4E93-91C7-307B730967DD}" type="sibTrans" cxnId="{47ACDD63-9A89-4B24-B133-4EE940F9AB7E}">
      <dgm:prSet/>
      <dgm:spPr/>
      <dgm:t>
        <a:bodyPr/>
        <a:lstStyle/>
        <a:p>
          <a:endParaRPr lang="ro-RO"/>
        </a:p>
      </dgm:t>
    </dgm:pt>
    <dgm:pt modelId="{29835E5C-25F4-47B1-A8D9-A3E3798A96A8}" type="pres">
      <dgm:prSet presAssocID="{3C639205-C0CF-4FC0-BF1B-4F765CE6AC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52387D-4D0F-4B1B-9FB9-0B71EE54CAAD}" type="pres">
      <dgm:prSet presAssocID="{E7454CFA-F4FA-4DF2-992D-0992F6E4A3B3}" presName="root" presStyleCnt="0"/>
      <dgm:spPr/>
    </dgm:pt>
    <dgm:pt modelId="{CCF6F081-C6E8-4909-A022-DF1606990DE2}" type="pres">
      <dgm:prSet presAssocID="{E7454CFA-F4FA-4DF2-992D-0992F6E4A3B3}" presName="rootComposite" presStyleCnt="0"/>
      <dgm:spPr/>
    </dgm:pt>
    <dgm:pt modelId="{554BDAE3-74D7-448F-82C2-31655A782944}" type="pres">
      <dgm:prSet presAssocID="{E7454CFA-F4FA-4DF2-992D-0992F6E4A3B3}" presName="rootText" presStyleLbl="node1" presStyleIdx="0" presStyleCnt="2" custScaleY="160109" custLinFactNeighborX="2454" custLinFactNeighborY="39390"/>
      <dgm:spPr/>
      <dgm:t>
        <a:bodyPr/>
        <a:lstStyle/>
        <a:p>
          <a:endParaRPr lang="ro-RO"/>
        </a:p>
      </dgm:t>
    </dgm:pt>
    <dgm:pt modelId="{A796F666-806B-4C57-89AA-EDFB1F11A354}" type="pres">
      <dgm:prSet presAssocID="{E7454CFA-F4FA-4DF2-992D-0992F6E4A3B3}" presName="rootConnector" presStyleLbl="node1" presStyleIdx="0" presStyleCnt="2"/>
      <dgm:spPr/>
    </dgm:pt>
    <dgm:pt modelId="{5FCE275C-6B6C-4AD2-932D-CC48EA9A044A}" type="pres">
      <dgm:prSet presAssocID="{E7454CFA-F4FA-4DF2-992D-0992F6E4A3B3}" presName="childShape" presStyleCnt="0"/>
      <dgm:spPr/>
    </dgm:pt>
    <dgm:pt modelId="{B86DDE4D-3EBA-4832-9269-A2C3434B1B7F}" type="pres">
      <dgm:prSet presAssocID="{C37C3301-5434-4DD2-A9B8-F6067D9B06B8}" presName="root" presStyleCnt="0"/>
      <dgm:spPr/>
    </dgm:pt>
    <dgm:pt modelId="{3BCEFA16-B06E-4084-8ADB-630A5128F0B6}" type="pres">
      <dgm:prSet presAssocID="{C37C3301-5434-4DD2-A9B8-F6067D9B06B8}" presName="rootComposite" presStyleCnt="0"/>
      <dgm:spPr/>
    </dgm:pt>
    <dgm:pt modelId="{5578BB23-4638-488B-B0B4-55FB9843169A}" type="pres">
      <dgm:prSet presAssocID="{C37C3301-5434-4DD2-A9B8-F6067D9B06B8}" presName="rootText" presStyleLbl="node1" presStyleIdx="1" presStyleCnt="2" custScaleY="186806" custLinFactNeighborX="737" custLinFactNeighborY="48071"/>
      <dgm:spPr/>
    </dgm:pt>
    <dgm:pt modelId="{E986AF1F-E42D-4D17-9A1D-BE25FC343FC6}" type="pres">
      <dgm:prSet presAssocID="{C37C3301-5434-4DD2-A9B8-F6067D9B06B8}" presName="rootConnector" presStyleLbl="node1" presStyleIdx="1" presStyleCnt="2"/>
      <dgm:spPr/>
    </dgm:pt>
    <dgm:pt modelId="{1A6CFB3C-74C8-48C9-B195-98736080AC2F}" type="pres">
      <dgm:prSet presAssocID="{C37C3301-5434-4DD2-A9B8-F6067D9B06B8}" presName="childShape" presStyleCnt="0"/>
      <dgm:spPr/>
    </dgm:pt>
  </dgm:ptLst>
  <dgm:cxnLst>
    <dgm:cxn modelId="{DB72F8F5-F69E-479E-867F-ED71A9F79C48}" type="presOf" srcId="{E7454CFA-F4FA-4DF2-992D-0992F6E4A3B3}" destId="{A796F666-806B-4C57-89AA-EDFB1F11A354}" srcOrd="1" destOrd="0" presId="urn:microsoft.com/office/officeart/2005/8/layout/hierarchy3"/>
    <dgm:cxn modelId="{9CD1009A-62AA-4FF3-A237-B7A12191034E}" type="presOf" srcId="{E7454CFA-F4FA-4DF2-992D-0992F6E4A3B3}" destId="{554BDAE3-74D7-448F-82C2-31655A782944}" srcOrd="0" destOrd="0" presId="urn:microsoft.com/office/officeart/2005/8/layout/hierarchy3"/>
    <dgm:cxn modelId="{0FC069FA-E8E7-44D2-B573-6B1467AA8646}" type="presOf" srcId="{C37C3301-5434-4DD2-A9B8-F6067D9B06B8}" destId="{5578BB23-4638-488B-B0B4-55FB9843169A}" srcOrd="0" destOrd="0" presId="urn:microsoft.com/office/officeart/2005/8/layout/hierarchy3"/>
    <dgm:cxn modelId="{73FFB4D5-34B4-40CC-A371-C4E4965F291E}" srcId="{3C639205-C0CF-4FC0-BF1B-4F765CE6AC02}" destId="{E7454CFA-F4FA-4DF2-992D-0992F6E4A3B3}" srcOrd="0" destOrd="0" parTransId="{CE5E40A5-27B8-437B-8459-965D5B9F4272}" sibTransId="{0B9C6FCA-A50E-44D9-AB3C-3878337BE265}"/>
    <dgm:cxn modelId="{47ACDD63-9A89-4B24-B133-4EE940F9AB7E}" srcId="{3C639205-C0CF-4FC0-BF1B-4F765CE6AC02}" destId="{C37C3301-5434-4DD2-A9B8-F6067D9B06B8}" srcOrd="1" destOrd="0" parTransId="{815C2F0C-0AE2-4F1E-AD9E-FF61E5F093BD}" sibTransId="{32AD8DBB-B96B-4E93-91C7-307B730967DD}"/>
    <dgm:cxn modelId="{FF2581B5-978D-427A-87EC-172DE48A0089}" type="presOf" srcId="{C37C3301-5434-4DD2-A9B8-F6067D9B06B8}" destId="{E986AF1F-E42D-4D17-9A1D-BE25FC343FC6}" srcOrd="1" destOrd="0" presId="urn:microsoft.com/office/officeart/2005/8/layout/hierarchy3"/>
    <dgm:cxn modelId="{EBFEA786-3494-4E74-AB34-23DAD40F5E2E}" type="presOf" srcId="{3C639205-C0CF-4FC0-BF1B-4F765CE6AC02}" destId="{29835E5C-25F4-47B1-A8D9-A3E3798A96A8}" srcOrd="0" destOrd="0" presId="urn:microsoft.com/office/officeart/2005/8/layout/hierarchy3"/>
    <dgm:cxn modelId="{0FB0CC6A-9B64-4FD6-9EA2-764BCB53A73A}" type="presParOf" srcId="{29835E5C-25F4-47B1-A8D9-A3E3798A96A8}" destId="{AD52387D-4D0F-4B1B-9FB9-0B71EE54CAAD}" srcOrd="0" destOrd="0" presId="urn:microsoft.com/office/officeart/2005/8/layout/hierarchy3"/>
    <dgm:cxn modelId="{E788B55C-3421-4E1D-A0E3-3725C0481444}" type="presParOf" srcId="{AD52387D-4D0F-4B1B-9FB9-0B71EE54CAAD}" destId="{CCF6F081-C6E8-4909-A022-DF1606990DE2}" srcOrd="0" destOrd="0" presId="urn:microsoft.com/office/officeart/2005/8/layout/hierarchy3"/>
    <dgm:cxn modelId="{5E839234-38CD-4FAA-B7A3-84F44A724A88}" type="presParOf" srcId="{CCF6F081-C6E8-4909-A022-DF1606990DE2}" destId="{554BDAE3-74D7-448F-82C2-31655A782944}" srcOrd="0" destOrd="0" presId="urn:microsoft.com/office/officeart/2005/8/layout/hierarchy3"/>
    <dgm:cxn modelId="{7738767B-EFD2-44C4-BD96-2EAE8F6B7139}" type="presParOf" srcId="{CCF6F081-C6E8-4909-A022-DF1606990DE2}" destId="{A796F666-806B-4C57-89AA-EDFB1F11A354}" srcOrd="1" destOrd="0" presId="urn:microsoft.com/office/officeart/2005/8/layout/hierarchy3"/>
    <dgm:cxn modelId="{CC89CF83-5895-4A1D-A8FF-45E78B25A904}" type="presParOf" srcId="{AD52387D-4D0F-4B1B-9FB9-0B71EE54CAAD}" destId="{5FCE275C-6B6C-4AD2-932D-CC48EA9A044A}" srcOrd="1" destOrd="0" presId="urn:microsoft.com/office/officeart/2005/8/layout/hierarchy3"/>
    <dgm:cxn modelId="{E7BEDC00-CDBD-4BA5-8A60-DBF932479CA6}" type="presParOf" srcId="{29835E5C-25F4-47B1-A8D9-A3E3798A96A8}" destId="{B86DDE4D-3EBA-4832-9269-A2C3434B1B7F}" srcOrd="1" destOrd="0" presId="urn:microsoft.com/office/officeart/2005/8/layout/hierarchy3"/>
    <dgm:cxn modelId="{1B678B81-B8E7-48F4-9570-3B8B18CC4342}" type="presParOf" srcId="{B86DDE4D-3EBA-4832-9269-A2C3434B1B7F}" destId="{3BCEFA16-B06E-4084-8ADB-630A5128F0B6}" srcOrd="0" destOrd="0" presId="urn:microsoft.com/office/officeart/2005/8/layout/hierarchy3"/>
    <dgm:cxn modelId="{F9B222A9-9BD3-424F-990D-2E9BA9068163}" type="presParOf" srcId="{3BCEFA16-B06E-4084-8ADB-630A5128F0B6}" destId="{5578BB23-4638-488B-B0B4-55FB9843169A}" srcOrd="0" destOrd="0" presId="urn:microsoft.com/office/officeart/2005/8/layout/hierarchy3"/>
    <dgm:cxn modelId="{863A0918-EFD4-4F34-87D4-391533E160CC}" type="presParOf" srcId="{3BCEFA16-B06E-4084-8ADB-630A5128F0B6}" destId="{E986AF1F-E42D-4D17-9A1D-BE25FC343FC6}" srcOrd="1" destOrd="0" presId="urn:microsoft.com/office/officeart/2005/8/layout/hierarchy3"/>
    <dgm:cxn modelId="{2186EC36-AAC4-4D3D-A05D-95258BA09280}" type="presParOf" srcId="{B86DDE4D-3EBA-4832-9269-A2C3434B1B7F}" destId="{1A6CFB3C-74C8-48C9-B195-98736080AC2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B84C879-FDFC-4D38-B4C2-716C2844EC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B87369D4-293F-4033-82F8-0D7B52F37D3B}">
      <dgm:prSet/>
      <dgm:spPr/>
      <dgm:t>
        <a:bodyPr/>
        <a:lstStyle/>
        <a:p>
          <a:pPr rtl="0"/>
          <a:r>
            <a:rPr lang="ru-RU" b="0" baseline="0" smtClean="0"/>
            <a:t>И это было…..</a:t>
          </a:r>
          <a:endParaRPr lang="ro-RO"/>
        </a:p>
      </dgm:t>
    </dgm:pt>
    <dgm:pt modelId="{0278BB3F-9E24-4FA2-89FF-ED99FA1380F4}" type="parTrans" cxnId="{100596FB-4A59-490E-9316-413D509A4BA5}">
      <dgm:prSet/>
      <dgm:spPr/>
      <dgm:t>
        <a:bodyPr/>
        <a:lstStyle/>
        <a:p>
          <a:endParaRPr lang="ro-RO"/>
        </a:p>
      </dgm:t>
    </dgm:pt>
    <dgm:pt modelId="{BC9BFE4D-26A5-4C25-94DA-EB4669334C54}" type="sibTrans" cxnId="{100596FB-4A59-490E-9316-413D509A4BA5}">
      <dgm:prSet/>
      <dgm:spPr/>
      <dgm:t>
        <a:bodyPr/>
        <a:lstStyle/>
        <a:p>
          <a:endParaRPr lang="ro-RO"/>
        </a:p>
      </dgm:t>
    </dgm:pt>
    <dgm:pt modelId="{CC7F5CAA-0287-4E57-A3ED-6A2B0BD85B06}" type="pres">
      <dgm:prSet presAssocID="{AB84C879-FDFC-4D38-B4C2-716C2844EC25}" presName="linear" presStyleCnt="0">
        <dgm:presLayoutVars>
          <dgm:animLvl val="lvl"/>
          <dgm:resizeHandles val="exact"/>
        </dgm:presLayoutVars>
      </dgm:prSet>
      <dgm:spPr/>
    </dgm:pt>
    <dgm:pt modelId="{AA460A2C-57D0-4DDE-8305-5C5CFB189D52}" type="pres">
      <dgm:prSet presAssocID="{B87369D4-293F-4033-82F8-0D7B52F37D3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00596FB-4A59-490E-9316-413D509A4BA5}" srcId="{AB84C879-FDFC-4D38-B4C2-716C2844EC25}" destId="{B87369D4-293F-4033-82F8-0D7B52F37D3B}" srcOrd="0" destOrd="0" parTransId="{0278BB3F-9E24-4FA2-89FF-ED99FA1380F4}" sibTransId="{BC9BFE4D-26A5-4C25-94DA-EB4669334C54}"/>
    <dgm:cxn modelId="{FCA0F298-BB66-451E-84B6-2FC68AEAB38C}" type="presOf" srcId="{B87369D4-293F-4033-82F8-0D7B52F37D3B}" destId="{AA460A2C-57D0-4DDE-8305-5C5CFB189D52}" srcOrd="0" destOrd="0" presId="urn:microsoft.com/office/officeart/2005/8/layout/vList2"/>
    <dgm:cxn modelId="{528CB7E3-2FC7-41BE-B197-8B67380A3B2B}" type="presOf" srcId="{AB84C879-FDFC-4D38-B4C2-716C2844EC25}" destId="{CC7F5CAA-0287-4E57-A3ED-6A2B0BD85B06}" srcOrd="0" destOrd="0" presId="urn:microsoft.com/office/officeart/2005/8/layout/vList2"/>
    <dgm:cxn modelId="{3022CE4E-CCDB-4EAB-B98D-19920AD3CCEE}" type="presParOf" srcId="{CC7F5CAA-0287-4E57-A3ED-6A2B0BD85B06}" destId="{AA460A2C-57D0-4DDE-8305-5C5CFB189D5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A3548AE-4CE3-42BA-910B-F1D5BBC458C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9A9EDDE6-7BA6-46B6-BBB5-99AE77970C74}">
      <dgm:prSet/>
      <dgm:spPr/>
      <dgm:t>
        <a:bodyPr/>
        <a:lstStyle/>
        <a:p>
          <a:pPr rtl="0"/>
          <a:r>
            <a:rPr lang="ru-RU" dirty="0" smtClean="0"/>
            <a:t>Этот период характеризуется подготовкой высококвалифицированных кадров в области экспертной деятельности. Практический интерес в этом направлении представляют работы К. Дэвиса, Р. </a:t>
          </a:r>
          <a:r>
            <a:rPr lang="ru-RU" dirty="0" err="1" smtClean="0"/>
            <a:t>Фаррела</a:t>
          </a:r>
          <a:r>
            <a:rPr lang="ru-RU" dirty="0" smtClean="0"/>
            <a:t>, С. </a:t>
          </a:r>
          <a:r>
            <a:rPr lang="ru-RU" dirty="0" err="1" smtClean="0"/>
            <a:t>Огилбая</a:t>
          </a:r>
          <a:r>
            <a:rPr lang="ru-RU" dirty="0" smtClean="0"/>
            <a:t> «Ха-</a:t>
          </a:r>
          <a:r>
            <a:rPr lang="ru-RU" dirty="0" err="1" smtClean="0"/>
            <a:t>рактеристика</a:t>
          </a:r>
          <a:r>
            <a:rPr lang="ru-RU" dirty="0" smtClean="0"/>
            <a:t> и навыки  судебного эксперта в области бухгалтерского учета» и </a:t>
          </a:r>
          <a:r>
            <a:rPr lang="ru-RU" dirty="0" err="1" smtClean="0"/>
            <a:t>Озили</a:t>
          </a:r>
          <a:r>
            <a:rPr lang="ru-RU" dirty="0" smtClean="0"/>
            <a:t> </a:t>
          </a:r>
          <a:r>
            <a:rPr lang="ru-RU" dirty="0" err="1" smtClean="0"/>
            <a:t>Петерсон</a:t>
          </a:r>
          <a:r>
            <a:rPr lang="ru-RU" dirty="0" smtClean="0"/>
            <a:t>  К., «Судебно-бухгалтерский учёт и мошенничество», раскрывающие вопросы квалификации криминалиста - специалиста и содержание его основных навыков. </a:t>
          </a:r>
          <a:endParaRPr lang="ro-RO" dirty="0"/>
        </a:p>
      </dgm:t>
    </dgm:pt>
    <dgm:pt modelId="{D913B1DA-35FF-4010-AC34-EE5F73B1BFC1}" type="parTrans" cxnId="{05AEE6F0-B0CA-4C28-A844-7732E10B2FD6}">
      <dgm:prSet/>
      <dgm:spPr/>
      <dgm:t>
        <a:bodyPr/>
        <a:lstStyle/>
        <a:p>
          <a:endParaRPr lang="ro-RO"/>
        </a:p>
      </dgm:t>
    </dgm:pt>
    <dgm:pt modelId="{7758368E-8E90-488A-BF9F-3F8975C6BCC6}" type="sibTrans" cxnId="{05AEE6F0-B0CA-4C28-A844-7732E10B2FD6}">
      <dgm:prSet/>
      <dgm:spPr/>
      <dgm:t>
        <a:bodyPr/>
        <a:lstStyle/>
        <a:p>
          <a:endParaRPr lang="ro-RO"/>
        </a:p>
      </dgm:t>
    </dgm:pt>
    <dgm:pt modelId="{5CE81A73-31E8-49EE-B3F6-A788D0A39AD7}" type="pres">
      <dgm:prSet presAssocID="{EA3548AE-4CE3-42BA-910B-F1D5BBC458C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6337EBC-97A4-4A75-BE99-E606B6684A5D}" type="pres">
      <dgm:prSet presAssocID="{9A9EDDE6-7BA6-46B6-BBB5-99AE77970C74}" presName="circle1" presStyleLbl="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0D787AF-6722-45D4-B103-A98359F27658}" type="pres">
      <dgm:prSet presAssocID="{9A9EDDE6-7BA6-46B6-BBB5-99AE77970C74}" presName="space" presStyleCnt="0"/>
      <dgm:spPr/>
    </dgm:pt>
    <dgm:pt modelId="{66EE4B65-FAE1-4AA8-8F0E-AEE9CB0128C5}" type="pres">
      <dgm:prSet presAssocID="{9A9EDDE6-7BA6-46B6-BBB5-99AE77970C74}" presName="rect1" presStyleLbl="alignAcc1" presStyleIdx="0" presStyleCnt="1"/>
      <dgm:spPr/>
      <dgm:t>
        <a:bodyPr/>
        <a:lstStyle/>
        <a:p>
          <a:endParaRPr lang="ro-RO"/>
        </a:p>
      </dgm:t>
    </dgm:pt>
    <dgm:pt modelId="{784EE72E-FEE9-4EE5-A9E9-4A4721C2D7A5}" type="pres">
      <dgm:prSet presAssocID="{9A9EDDE6-7BA6-46B6-BBB5-99AE77970C7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05AEE6F0-B0CA-4C28-A844-7732E10B2FD6}" srcId="{EA3548AE-4CE3-42BA-910B-F1D5BBC458C7}" destId="{9A9EDDE6-7BA6-46B6-BBB5-99AE77970C74}" srcOrd="0" destOrd="0" parTransId="{D913B1DA-35FF-4010-AC34-EE5F73B1BFC1}" sibTransId="{7758368E-8E90-488A-BF9F-3F8975C6BCC6}"/>
    <dgm:cxn modelId="{8A3A5FA6-6FEA-48F7-94C9-9AFE57F4F3A7}" type="presOf" srcId="{9A9EDDE6-7BA6-46B6-BBB5-99AE77970C74}" destId="{66EE4B65-FAE1-4AA8-8F0E-AEE9CB0128C5}" srcOrd="0" destOrd="0" presId="urn:microsoft.com/office/officeart/2005/8/layout/target3"/>
    <dgm:cxn modelId="{EBE43574-71C9-4A64-9BD6-65F4BF50E538}" type="presOf" srcId="{9A9EDDE6-7BA6-46B6-BBB5-99AE77970C74}" destId="{784EE72E-FEE9-4EE5-A9E9-4A4721C2D7A5}" srcOrd="1" destOrd="0" presId="urn:microsoft.com/office/officeart/2005/8/layout/target3"/>
    <dgm:cxn modelId="{EFEB6026-A34C-44AC-A82A-771780EABF2D}" type="presOf" srcId="{EA3548AE-4CE3-42BA-910B-F1D5BBC458C7}" destId="{5CE81A73-31E8-49EE-B3F6-A788D0A39AD7}" srcOrd="0" destOrd="0" presId="urn:microsoft.com/office/officeart/2005/8/layout/target3"/>
    <dgm:cxn modelId="{E5156021-FF85-42D2-81A1-01FC751B75EC}" type="presParOf" srcId="{5CE81A73-31E8-49EE-B3F6-A788D0A39AD7}" destId="{76337EBC-97A4-4A75-BE99-E606B6684A5D}" srcOrd="0" destOrd="0" presId="urn:microsoft.com/office/officeart/2005/8/layout/target3"/>
    <dgm:cxn modelId="{2FC59E37-6715-4B8C-A3EB-79C44A8276A1}" type="presParOf" srcId="{5CE81A73-31E8-49EE-B3F6-A788D0A39AD7}" destId="{E0D787AF-6722-45D4-B103-A98359F27658}" srcOrd="1" destOrd="0" presId="urn:microsoft.com/office/officeart/2005/8/layout/target3"/>
    <dgm:cxn modelId="{224823D5-AA2E-48FF-9B77-A87912ECEAE6}" type="presParOf" srcId="{5CE81A73-31E8-49EE-B3F6-A788D0A39AD7}" destId="{66EE4B65-FAE1-4AA8-8F0E-AEE9CB0128C5}" srcOrd="2" destOrd="0" presId="urn:microsoft.com/office/officeart/2005/8/layout/target3"/>
    <dgm:cxn modelId="{37F3E6E0-2A61-4B37-A00D-577DA26ACB79}" type="presParOf" srcId="{5CE81A73-31E8-49EE-B3F6-A788D0A39AD7}" destId="{784EE72E-FEE9-4EE5-A9E9-4A4721C2D7A5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8B0137F-5295-4366-A89F-AE07A546570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ro-RO"/>
        </a:p>
      </dgm:t>
    </dgm:pt>
    <dgm:pt modelId="{D824EBF6-771B-4214-9C26-F64DC3A04DD6}">
      <dgm:prSet/>
      <dgm:spPr/>
      <dgm:t>
        <a:bodyPr/>
        <a:lstStyle/>
        <a:p>
          <a:pPr rtl="0"/>
          <a:r>
            <a:rPr lang="ru-RU" b="0" baseline="0" dirty="0" smtClean="0"/>
            <a:t>90-тые</a:t>
          </a:r>
          <a:endParaRPr lang="ro-RO" dirty="0"/>
        </a:p>
      </dgm:t>
    </dgm:pt>
    <dgm:pt modelId="{E9349DF9-42B0-4740-8233-BDC6F70386DF}" type="parTrans" cxnId="{B2CE30D0-BD32-4C5F-A030-D0E75848ED8A}">
      <dgm:prSet/>
      <dgm:spPr/>
      <dgm:t>
        <a:bodyPr/>
        <a:lstStyle/>
        <a:p>
          <a:endParaRPr lang="ro-RO"/>
        </a:p>
      </dgm:t>
    </dgm:pt>
    <dgm:pt modelId="{4D623311-CF21-4150-AC45-08528985FF1D}" type="sibTrans" cxnId="{B2CE30D0-BD32-4C5F-A030-D0E75848ED8A}">
      <dgm:prSet/>
      <dgm:spPr/>
      <dgm:t>
        <a:bodyPr/>
        <a:lstStyle/>
        <a:p>
          <a:endParaRPr lang="ro-RO"/>
        </a:p>
      </dgm:t>
    </dgm:pt>
    <dgm:pt modelId="{CCD80254-84E2-48ED-8109-73C65A4DFBE0}" type="pres">
      <dgm:prSet presAssocID="{68B0137F-5295-4366-A89F-AE07A5465706}" presName="linear" presStyleCnt="0">
        <dgm:presLayoutVars>
          <dgm:animLvl val="lvl"/>
          <dgm:resizeHandles val="exact"/>
        </dgm:presLayoutVars>
      </dgm:prSet>
      <dgm:spPr/>
    </dgm:pt>
    <dgm:pt modelId="{CBC94D24-5DFE-4499-BC7A-90E62FEB2240}" type="pres">
      <dgm:prSet presAssocID="{D824EBF6-771B-4214-9C26-F64DC3A04DD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A74B626-4DF4-4ACB-9E47-774F93BD88B2}" type="presOf" srcId="{D824EBF6-771B-4214-9C26-F64DC3A04DD6}" destId="{CBC94D24-5DFE-4499-BC7A-90E62FEB2240}" srcOrd="0" destOrd="0" presId="urn:microsoft.com/office/officeart/2005/8/layout/vList2"/>
    <dgm:cxn modelId="{B2CE30D0-BD32-4C5F-A030-D0E75848ED8A}" srcId="{68B0137F-5295-4366-A89F-AE07A5465706}" destId="{D824EBF6-771B-4214-9C26-F64DC3A04DD6}" srcOrd="0" destOrd="0" parTransId="{E9349DF9-42B0-4740-8233-BDC6F70386DF}" sibTransId="{4D623311-CF21-4150-AC45-08528985FF1D}"/>
    <dgm:cxn modelId="{FA34EB7E-BB3A-4DAF-80F9-58EFAE10AD86}" type="presOf" srcId="{68B0137F-5295-4366-A89F-AE07A5465706}" destId="{CCD80254-84E2-48ED-8109-73C65A4DFBE0}" srcOrd="0" destOrd="0" presId="urn:microsoft.com/office/officeart/2005/8/layout/vList2"/>
    <dgm:cxn modelId="{E61A96C3-8ABE-4E85-8158-F3A6FC0AC064}" type="presParOf" srcId="{CCD80254-84E2-48ED-8109-73C65A4DFBE0}" destId="{CBC94D24-5DFE-4499-BC7A-90E62FEB22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BAF1C0E-A928-424F-BAA8-84BAC7A21E2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91185FEF-D588-4025-A2A6-2BFC318E2236}">
      <dgm:prSet/>
      <dgm:spPr/>
      <dgm:t>
        <a:bodyPr/>
        <a:lstStyle/>
        <a:p>
          <a:pPr rtl="0"/>
          <a:r>
            <a:rPr lang="ru-RU" smtClean="0"/>
            <a:t>90-е гг. ХХ-столетия можно определить начальным этапом совершенствования судебно-бухгалтерских экспертиз в связи с переходом Республики Молдова на Международные стандарты финансовой отчетности и созданием новой нормативной базы бухгалтерского учета.</a:t>
          </a:r>
          <a:endParaRPr lang="ro-RO"/>
        </a:p>
      </dgm:t>
    </dgm:pt>
    <dgm:pt modelId="{9E664948-C669-4DF4-892B-E2B01E8DDFAF}" type="parTrans" cxnId="{330086A6-6952-43B4-90B2-77413EC064A1}">
      <dgm:prSet/>
      <dgm:spPr/>
      <dgm:t>
        <a:bodyPr/>
        <a:lstStyle/>
        <a:p>
          <a:endParaRPr lang="ro-RO"/>
        </a:p>
      </dgm:t>
    </dgm:pt>
    <dgm:pt modelId="{358A2D43-087A-421C-91F0-865A6B749D83}" type="sibTrans" cxnId="{330086A6-6952-43B4-90B2-77413EC064A1}">
      <dgm:prSet/>
      <dgm:spPr/>
      <dgm:t>
        <a:bodyPr/>
        <a:lstStyle/>
        <a:p>
          <a:endParaRPr lang="ro-RO"/>
        </a:p>
      </dgm:t>
    </dgm:pt>
    <dgm:pt modelId="{C6398F77-CEF2-4D6E-82EA-78AD70CE69CF}">
      <dgm:prSet/>
      <dgm:spPr/>
      <dgm:t>
        <a:bodyPr/>
        <a:lstStyle/>
        <a:p>
          <a:pPr rtl="0"/>
          <a:r>
            <a:rPr lang="ru-RU" smtClean="0"/>
            <a:t>Нынешняя нормативная база в области бухгалтерского учета содержит: Закон о бухгалтерском учете, Концептуальные основы подготовки и представления финансовых отчетов, Национальные стандарты бухгалтерского учета (НСБУ), Комментарии по применению НСБУ, общий план счетов бухгалтерского учета, а также положения и другие документы, одобренные органами, ответственными за регулирование бухгалтерского учета.</a:t>
          </a:r>
          <a:endParaRPr lang="ro-RO"/>
        </a:p>
      </dgm:t>
    </dgm:pt>
    <dgm:pt modelId="{B0D7EC8E-1BAF-4AF4-AA97-A20C41EF1CBE}" type="parTrans" cxnId="{48299746-366A-4415-A2EB-BCE0F9A79471}">
      <dgm:prSet/>
      <dgm:spPr/>
      <dgm:t>
        <a:bodyPr/>
        <a:lstStyle/>
        <a:p>
          <a:endParaRPr lang="ro-RO"/>
        </a:p>
      </dgm:t>
    </dgm:pt>
    <dgm:pt modelId="{D5BD11B1-A8BF-48F5-BC00-658757CB4633}" type="sibTrans" cxnId="{48299746-366A-4415-A2EB-BCE0F9A79471}">
      <dgm:prSet/>
      <dgm:spPr/>
      <dgm:t>
        <a:bodyPr/>
        <a:lstStyle/>
        <a:p>
          <a:endParaRPr lang="ro-RO"/>
        </a:p>
      </dgm:t>
    </dgm:pt>
    <dgm:pt modelId="{90413A06-E55E-478D-B4BB-81F64EF28D32}" type="pres">
      <dgm:prSet presAssocID="{6BAF1C0E-A928-424F-BAA8-84BAC7A21E24}" presName="linear" presStyleCnt="0">
        <dgm:presLayoutVars>
          <dgm:animLvl val="lvl"/>
          <dgm:resizeHandles val="exact"/>
        </dgm:presLayoutVars>
      </dgm:prSet>
      <dgm:spPr/>
    </dgm:pt>
    <dgm:pt modelId="{ACCA5AD0-067D-4036-86B5-CE6A3FD2CB15}" type="pres">
      <dgm:prSet presAssocID="{91185FEF-D588-4025-A2A6-2BFC318E223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668D4A6-22BD-4E5E-AEB5-B8B7D75D550F}" type="pres">
      <dgm:prSet presAssocID="{358A2D43-087A-421C-91F0-865A6B749D83}" presName="spacer" presStyleCnt="0"/>
      <dgm:spPr/>
    </dgm:pt>
    <dgm:pt modelId="{1414FE8E-4070-4AFB-BD8F-45785F97AB9B}" type="pres">
      <dgm:prSet presAssocID="{C6398F77-CEF2-4D6E-82EA-78AD70CE69C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94DA5A3-DD6F-4FB1-A89F-805298B726FA}" type="presOf" srcId="{6BAF1C0E-A928-424F-BAA8-84BAC7A21E24}" destId="{90413A06-E55E-478D-B4BB-81F64EF28D32}" srcOrd="0" destOrd="0" presId="urn:microsoft.com/office/officeart/2005/8/layout/vList2"/>
    <dgm:cxn modelId="{48299746-366A-4415-A2EB-BCE0F9A79471}" srcId="{6BAF1C0E-A928-424F-BAA8-84BAC7A21E24}" destId="{C6398F77-CEF2-4D6E-82EA-78AD70CE69CF}" srcOrd="1" destOrd="0" parTransId="{B0D7EC8E-1BAF-4AF4-AA97-A20C41EF1CBE}" sibTransId="{D5BD11B1-A8BF-48F5-BC00-658757CB4633}"/>
    <dgm:cxn modelId="{6FFD49CE-D36F-481C-A846-D9E0C1CDE930}" type="presOf" srcId="{C6398F77-CEF2-4D6E-82EA-78AD70CE69CF}" destId="{1414FE8E-4070-4AFB-BD8F-45785F97AB9B}" srcOrd="0" destOrd="0" presId="urn:microsoft.com/office/officeart/2005/8/layout/vList2"/>
    <dgm:cxn modelId="{330086A6-6952-43B4-90B2-77413EC064A1}" srcId="{6BAF1C0E-A928-424F-BAA8-84BAC7A21E24}" destId="{91185FEF-D588-4025-A2A6-2BFC318E2236}" srcOrd="0" destOrd="0" parTransId="{9E664948-C669-4DF4-892B-E2B01E8DDFAF}" sibTransId="{358A2D43-087A-421C-91F0-865A6B749D83}"/>
    <dgm:cxn modelId="{56ACFAF0-E21B-490A-8633-2513BCE436D4}" type="presOf" srcId="{91185FEF-D588-4025-A2A6-2BFC318E2236}" destId="{ACCA5AD0-067D-4036-86B5-CE6A3FD2CB15}" srcOrd="0" destOrd="0" presId="urn:microsoft.com/office/officeart/2005/8/layout/vList2"/>
    <dgm:cxn modelId="{9534F41F-7E48-4247-A1E9-B5B482AD014C}" type="presParOf" srcId="{90413A06-E55E-478D-B4BB-81F64EF28D32}" destId="{ACCA5AD0-067D-4036-86B5-CE6A3FD2CB15}" srcOrd="0" destOrd="0" presId="urn:microsoft.com/office/officeart/2005/8/layout/vList2"/>
    <dgm:cxn modelId="{7D07D1B6-5C9A-4306-8DBA-F0E04F1D101E}" type="presParOf" srcId="{90413A06-E55E-478D-B4BB-81F64EF28D32}" destId="{5668D4A6-22BD-4E5E-AEB5-B8B7D75D550F}" srcOrd="1" destOrd="0" presId="urn:microsoft.com/office/officeart/2005/8/layout/vList2"/>
    <dgm:cxn modelId="{F863081E-3768-4461-8600-6977BDFCBD21}" type="presParOf" srcId="{90413A06-E55E-478D-B4BB-81F64EF28D32}" destId="{1414FE8E-4070-4AFB-BD8F-45785F97AB9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4BACBFA-C7A3-4283-8478-359F9E1FCC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558BB78A-9B34-4CA2-A505-7ED16E02273F}">
      <dgm:prSet/>
      <dgm:spPr/>
      <dgm:t>
        <a:bodyPr/>
        <a:lstStyle/>
        <a:p>
          <a:pPr rtl="0"/>
          <a:r>
            <a:rPr lang="ru-RU" smtClean="0"/>
            <a:t>Также осуществлено реформирование бухгалтерского учета в публичном секторе, разработаны Национальные стандарты учета, корректировка бухгалтерского учета и финансовой отчетности публичного сектора под Международные стандарты финансовой отчетности общественного сектора (МСФООС), внедрён план счетов бюджетного учета и методологические нормы организации бухгалтерского учета и финансовой отчетности бюджетных учреждений.</a:t>
          </a:r>
          <a:endParaRPr lang="ro-RO"/>
        </a:p>
      </dgm:t>
    </dgm:pt>
    <dgm:pt modelId="{3B009B3A-264D-4318-BBC0-5269D5FE5E0C}" type="parTrans" cxnId="{33DEAD07-25E6-481C-904C-3D37AEEE0EEC}">
      <dgm:prSet/>
      <dgm:spPr/>
      <dgm:t>
        <a:bodyPr/>
        <a:lstStyle/>
        <a:p>
          <a:endParaRPr lang="ro-RO"/>
        </a:p>
      </dgm:t>
    </dgm:pt>
    <dgm:pt modelId="{D8E9FA5E-273B-4CF6-86D1-C94CDD25D6A5}" type="sibTrans" cxnId="{33DEAD07-25E6-481C-904C-3D37AEEE0EEC}">
      <dgm:prSet/>
      <dgm:spPr/>
      <dgm:t>
        <a:bodyPr/>
        <a:lstStyle/>
        <a:p>
          <a:endParaRPr lang="ro-RO"/>
        </a:p>
      </dgm:t>
    </dgm:pt>
    <dgm:pt modelId="{3EFED4C2-1AED-41C3-ABDB-1AFFD3B72B39}">
      <dgm:prSet/>
      <dgm:spPr/>
      <dgm:t>
        <a:bodyPr/>
        <a:lstStyle/>
        <a:p>
          <a:pPr rtl="0"/>
          <a:r>
            <a:rPr lang="ru-RU" smtClean="0"/>
            <a:t>В Республике  Молдова Национальный центр судебных экспертиз (НЦСЭ) является учреждением, координирующим практическую деятельность в области судебной экспертизы в государственном и частном секторах. </a:t>
          </a:r>
          <a:endParaRPr lang="ro-RO"/>
        </a:p>
      </dgm:t>
    </dgm:pt>
    <dgm:pt modelId="{9B924DBA-CE7B-4D37-AAA1-3E54F20883A3}" type="parTrans" cxnId="{E51ED537-E11C-4713-83D4-5C7C470AEA1D}">
      <dgm:prSet/>
      <dgm:spPr/>
      <dgm:t>
        <a:bodyPr/>
        <a:lstStyle/>
        <a:p>
          <a:endParaRPr lang="ro-RO"/>
        </a:p>
      </dgm:t>
    </dgm:pt>
    <dgm:pt modelId="{0EC9C87B-1B10-4775-AAC0-077B9D8EA710}" type="sibTrans" cxnId="{E51ED537-E11C-4713-83D4-5C7C470AEA1D}">
      <dgm:prSet/>
      <dgm:spPr/>
      <dgm:t>
        <a:bodyPr/>
        <a:lstStyle/>
        <a:p>
          <a:endParaRPr lang="ro-RO"/>
        </a:p>
      </dgm:t>
    </dgm:pt>
    <dgm:pt modelId="{45D446C5-4AD1-4684-B74D-1658DA927847}" type="pres">
      <dgm:prSet presAssocID="{D4BACBFA-C7A3-4283-8478-359F9E1FCCF1}" presName="linear" presStyleCnt="0">
        <dgm:presLayoutVars>
          <dgm:animLvl val="lvl"/>
          <dgm:resizeHandles val="exact"/>
        </dgm:presLayoutVars>
      </dgm:prSet>
      <dgm:spPr/>
    </dgm:pt>
    <dgm:pt modelId="{30DECD10-9066-4ED0-A377-10ADCBDD678B}" type="pres">
      <dgm:prSet presAssocID="{558BB78A-9B34-4CA2-A505-7ED16E0227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D47F205-1D9A-4F26-A11F-3C90F2E1BF5E}" type="pres">
      <dgm:prSet presAssocID="{D8E9FA5E-273B-4CF6-86D1-C94CDD25D6A5}" presName="spacer" presStyleCnt="0"/>
      <dgm:spPr/>
    </dgm:pt>
    <dgm:pt modelId="{765518F2-26A6-43B6-B170-9683BE3F8429}" type="pres">
      <dgm:prSet presAssocID="{3EFED4C2-1AED-41C3-ABDB-1AFFD3B72B3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02135A4-48FA-4FBE-90ED-87DFEEA014BD}" type="presOf" srcId="{3EFED4C2-1AED-41C3-ABDB-1AFFD3B72B39}" destId="{765518F2-26A6-43B6-B170-9683BE3F8429}" srcOrd="0" destOrd="0" presId="urn:microsoft.com/office/officeart/2005/8/layout/vList2"/>
    <dgm:cxn modelId="{CDE5C3A8-7B19-47C9-B9C2-76BBA9E0FDEC}" type="presOf" srcId="{D4BACBFA-C7A3-4283-8478-359F9E1FCCF1}" destId="{45D446C5-4AD1-4684-B74D-1658DA927847}" srcOrd="0" destOrd="0" presId="urn:microsoft.com/office/officeart/2005/8/layout/vList2"/>
    <dgm:cxn modelId="{33DEAD07-25E6-481C-904C-3D37AEEE0EEC}" srcId="{D4BACBFA-C7A3-4283-8478-359F9E1FCCF1}" destId="{558BB78A-9B34-4CA2-A505-7ED16E02273F}" srcOrd="0" destOrd="0" parTransId="{3B009B3A-264D-4318-BBC0-5269D5FE5E0C}" sibTransId="{D8E9FA5E-273B-4CF6-86D1-C94CDD25D6A5}"/>
    <dgm:cxn modelId="{052FCBCE-7222-4637-AA75-A6BF3A4D905F}" type="presOf" srcId="{558BB78A-9B34-4CA2-A505-7ED16E02273F}" destId="{30DECD10-9066-4ED0-A377-10ADCBDD678B}" srcOrd="0" destOrd="0" presId="urn:microsoft.com/office/officeart/2005/8/layout/vList2"/>
    <dgm:cxn modelId="{E51ED537-E11C-4713-83D4-5C7C470AEA1D}" srcId="{D4BACBFA-C7A3-4283-8478-359F9E1FCCF1}" destId="{3EFED4C2-1AED-41C3-ABDB-1AFFD3B72B39}" srcOrd="1" destOrd="0" parTransId="{9B924DBA-CE7B-4D37-AAA1-3E54F20883A3}" sibTransId="{0EC9C87B-1B10-4775-AAC0-077B9D8EA710}"/>
    <dgm:cxn modelId="{5FDCA2BE-C873-4D93-B793-1CDA16BD54D5}" type="presParOf" srcId="{45D446C5-4AD1-4684-B74D-1658DA927847}" destId="{30DECD10-9066-4ED0-A377-10ADCBDD678B}" srcOrd="0" destOrd="0" presId="urn:microsoft.com/office/officeart/2005/8/layout/vList2"/>
    <dgm:cxn modelId="{BA5446D4-D493-4657-A7A6-3CE72EC00BB5}" type="presParOf" srcId="{45D446C5-4AD1-4684-B74D-1658DA927847}" destId="{AD47F205-1D9A-4F26-A11F-3C90F2E1BF5E}" srcOrd="1" destOrd="0" presId="urn:microsoft.com/office/officeart/2005/8/layout/vList2"/>
    <dgm:cxn modelId="{8ABC7D78-54C6-4465-BFB0-1743735CE5E6}" type="presParOf" srcId="{45D446C5-4AD1-4684-B74D-1658DA927847}" destId="{765518F2-26A6-43B6-B170-9683BE3F842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20B20C5-2183-4B88-B061-9A516A2507D8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4EDF3318-8D79-45B8-BA77-D0D762D27C1D}">
      <dgm:prSet/>
      <dgm:spPr/>
      <dgm:t>
        <a:bodyPr/>
        <a:lstStyle/>
        <a:p>
          <a:pPr rtl="0"/>
          <a:r>
            <a:rPr lang="ru-RU" smtClean="0"/>
            <a:t>Судебно-экономические экспертизы осуществляются в лабораториях судебно-экономических экспертиз НЦСЭ и Национального центра по борьбе с коррупцией (НЦБК), а также зарегистрированы и осуществляют свою деятельность три индивидуальных бюро судебной экспертизы. </a:t>
          </a:r>
          <a:endParaRPr lang="ro-RO"/>
        </a:p>
      </dgm:t>
    </dgm:pt>
    <dgm:pt modelId="{C7B71C4C-D7EB-47E2-9D40-BB18B453B082}" type="parTrans" cxnId="{21A7B02F-558E-4ABC-8810-9D651882E483}">
      <dgm:prSet/>
      <dgm:spPr/>
      <dgm:t>
        <a:bodyPr/>
        <a:lstStyle/>
        <a:p>
          <a:endParaRPr lang="ro-RO"/>
        </a:p>
      </dgm:t>
    </dgm:pt>
    <dgm:pt modelId="{C842F77E-6B23-4AEF-8FCC-3F5DDA98AB0E}" type="sibTrans" cxnId="{21A7B02F-558E-4ABC-8810-9D651882E483}">
      <dgm:prSet/>
      <dgm:spPr/>
      <dgm:t>
        <a:bodyPr/>
        <a:lstStyle/>
        <a:p>
          <a:endParaRPr lang="ro-RO"/>
        </a:p>
      </dgm:t>
    </dgm:pt>
    <dgm:pt modelId="{92EB641D-364E-4DA9-843D-6A1F0B3BFDB6}" type="pres">
      <dgm:prSet presAssocID="{B20B20C5-2183-4B88-B061-9A516A2507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79A52F6-33D6-41BB-96D4-C33AC8DDF1BF}" type="pres">
      <dgm:prSet presAssocID="{4EDF3318-8D79-45B8-BA77-D0D762D27C1D}" presName="hierRoot1" presStyleCnt="0">
        <dgm:presLayoutVars>
          <dgm:hierBranch val="init"/>
        </dgm:presLayoutVars>
      </dgm:prSet>
      <dgm:spPr/>
    </dgm:pt>
    <dgm:pt modelId="{C795D54C-E8D9-4248-9D54-8F3C105CBEDC}" type="pres">
      <dgm:prSet presAssocID="{4EDF3318-8D79-45B8-BA77-D0D762D27C1D}" presName="rootComposite1" presStyleCnt="0"/>
      <dgm:spPr/>
    </dgm:pt>
    <dgm:pt modelId="{7A32D821-F972-4115-96D4-76D9514484B8}" type="pres">
      <dgm:prSet presAssocID="{4EDF3318-8D79-45B8-BA77-D0D762D27C1D}" presName="rootText1" presStyleLbl="node0" presStyleIdx="0" presStyleCnt="1">
        <dgm:presLayoutVars>
          <dgm:chPref val="3"/>
        </dgm:presLayoutVars>
      </dgm:prSet>
      <dgm:spPr/>
    </dgm:pt>
    <dgm:pt modelId="{06E8C540-3894-4093-B3A1-AF6EBEB2F242}" type="pres">
      <dgm:prSet presAssocID="{4EDF3318-8D79-45B8-BA77-D0D762D27C1D}" presName="rootConnector1" presStyleLbl="node1" presStyleIdx="0" presStyleCnt="0"/>
      <dgm:spPr/>
    </dgm:pt>
    <dgm:pt modelId="{B3194467-B3C7-4F1D-A6C9-88EF0DBCB850}" type="pres">
      <dgm:prSet presAssocID="{4EDF3318-8D79-45B8-BA77-D0D762D27C1D}" presName="hierChild2" presStyleCnt="0"/>
      <dgm:spPr/>
    </dgm:pt>
    <dgm:pt modelId="{7CABA638-0906-411C-B50A-19D2420BB8FB}" type="pres">
      <dgm:prSet presAssocID="{4EDF3318-8D79-45B8-BA77-D0D762D27C1D}" presName="hierChild3" presStyleCnt="0"/>
      <dgm:spPr/>
    </dgm:pt>
  </dgm:ptLst>
  <dgm:cxnLst>
    <dgm:cxn modelId="{42A75129-5685-483B-B7DF-81897F02334F}" type="presOf" srcId="{B20B20C5-2183-4B88-B061-9A516A2507D8}" destId="{92EB641D-364E-4DA9-843D-6A1F0B3BFDB6}" srcOrd="0" destOrd="0" presId="urn:microsoft.com/office/officeart/2005/8/layout/orgChart1"/>
    <dgm:cxn modelId="{98D46822-D469-4711-8F51-98887C36A210}" type="presOf" srcId="{4EDF3318-8D79-45B8-BA77-D0D762D27C1D}" destId="{06E8C540-3894-4093-B3A1-AF6EBEB2F242}" srcOrd="1" destOrd="0" presId="urn:microsoft.com/office/officeart/2005/8/layout/orgChart1"/>
    <dgm:cxn modelId="{21A7B02F-558E-4ABC-8810-9D651882E483}" srcId="{B20B20C5-2183-4B88-B061-9A516A2507D8}" destId="{4EDF3318-8D79-45B8-BA77-D0D762D27C1D}" srcOrd="0" destOrd="0" parTransId="{C7B71C4C-D7EB-47E2-9D40-BB18B453B082}" sibTransId="{C842F77E-6B23-4AEF-8FCC-3F5DDA98AB0E}"/>
    <dgm:cxn modelId="{9617B36C-F1B9-4D1A-811E-9648A99DFEB6}" type="presOf" srcId="{4EDF3318-8D79-45B8-BA77-D0D762D27C1D}" destId="{7A32D821-F972-4115-96D4-76D9514484B8}" srcOrd="0" destOrd="0" presId="urn:microsoft.com/office/officeart/2005/8/layout/orgChart1"/>
    <dgm:cxn modelId="{D99CB9C5-A07B-4B57-BF49-98F5CDFFCB5B}" type="presParOf" srcId="{92EB641D-364E-4DA9-843D-6A1F0B3BFDB6}" destId="{D79A52F6-33D6-41BB-96D4-C33AC8DDF1BF}" srcOrd="0" destOrd="0" presId="urn:microsoft.com/office/officeart/2005/8/layout/orgChart1"/>
    <dgm:cxn modelId="{030A3BFB-935E-4256-BDBC-31431DA0B0F7}" type="presParOf" srcId="{D79A52F6-33D6-41BB-96D4-C33AC8DDF1BF}" destId="{C795D54C-E8D9-4248-9D54-8F3C105CBEDC}" srcOrd="0" destOrd="0" presId="urn:microsoft.com/office/officeart/2005/8/layout/orgChart1"/>
    <dgm:cxn modelId="{A881EA2D-4DC4-43FD-A548-9258F6C4B61D}" type="presParOf" srcId="{C795D54C-E8D9-4248-9D54-8F3C105CBEDC}" destId="{7A32D821-F972-4115-96D4-76D9514484B8}" srcOrd="0" destOrd="0" presId="urn:microsoft.com/office/officeart/2005/8/layout/orgChart1"/>
    <dgm:cxn modelId="{55D5FA34-40F6-4A6E-B589-0ABECAC7BBBD}" type="presParOf" srcId="{C795D54C-E8D9-4248-9D54-8F3C105CBEDC}" destId="{06E8C540-3894-4093-B3A1-AF6EBEB2F242}" srcOrd="1" destOrd="0" presId="urn:microsoft.com/office/officeart/2005/8/layout/orgChart1"/>
    <dgm:cxn modelId="{F7CFC0A7-01DB-43E5-B7C6-B5AB1DC59D94}" type="presParOf" srcId="{D79A52F6-33D6-41BB-96D4-C33AC8DDF1BF}" destId="{B3194467-B3C7-4F1D-A6C9-88EF0DBCB850}" srcOrd="1" destOrd="0" presId="urn:microsoft.com/office/officeart/2005/8/layout/orgChart1"/>
    <dgm:cxn modelId="{50E0DF76-1F03-4A24-B2E6-7EC42FBAC676}" type="presParOf" srcId="{D79A52F6-33D6-41BB-96D4-C33AC8DDF1BF}" destId="{7CABA638-0906-411C-B50A-19D2420BB8F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F37DFF5-3677-46EF-8DF6-9F0FDD99C7D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623FA730-4631-4685-A809-C34C865256BF}">
      <dgm:prSet/>
      <dgm:spPr/>
      <dgm:t>
        <a:bodyPr/>
        <a:lstStyle/>
        <a:p>
          <a:pPr rtl="0"/>
          <a:r>
            <a:rPr lang="ru-RU" b="0" baseline="0" smtClean="0"/>
            <a:t>Тенденциями, определяющими развитие судебно-бухгалтерской экспертизы в последние годы</a:t>
          </a:r>
          <a:endParaRPr lang="ro-RO"/>
        </a:p>
      </dgm:t>
    </dgm:pt>
    <dgm:pt modelId="{9AB16408-D7AE-4283-A593-5FF73F8C8F04}" type="parTrans" cxnId="{A4EC712B-B171-41FC-AB04-160A9FC41568}">
      <dgm:prSet/>
      <dgm:spPr/>
      <dgm:t>
        <a:bodyPr/>
        <a:lstStyle/>
        <a:p>
          <a:endParaRPr lang="ro-RO"/>
        </a:p>
      </dgm:t>
    </dgm:pt>
    <dgm:pt modelId="{9BFD1525-F150-4760-84A5-CE41A9826509}" type="sibTrans" cxnId="{A4EC712B-B171-41FC-AB04-160A9FC41568}">
      <dgm:prSet/>
      <dgm:spPr/>
      <dgm:t>
        <a:bodyPr/>
        <a:lstStyle/>
        <a:p>
          <a:endParaRPr lang="ro-RO"/>
        </a:p>
      </dgm:t>
    </dgm:pt>
    <dgm:pt modelId="{1D649AD3-35C4-47F6-ABBA-108CB6E675F4}" type="pres">
      <dgm:prSet presAssocID="{CF37DFF5-3677-46EF-8DF6-9F0FDD99C7D8}" presName="linearFlow" presStyleCnt="0">
        <dgm:presLayoutVars>
          <dgm:dir/>
          <dgm:resizeHandles val="exact"/>
        </dgm:presLayoutVars>
      </dgm:prSet>
      <dgm:spPr/>
    </dgm:pt>
    <dgm:pt modelId="{E490A983-7C3D-4F0E-B24A-EFBD8A6D260F}" type="pres">
      <dgm:prSet presAssocID="{623FA730-4631-4685-A809-C34C865256BF}" presName="composite" presStyleCnt="0"/>
      <dgm:spPr/>
    </dgm:pt>
    <dgm:pt modelId="{EA0E242B-F30A-4551-BE73-A52BAD352576}" type="pres">
      <dgm:prSet presAssocID="{623FA730-4631-4685-A809-C34C865256BF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D411313-6950-4343-BF2D-C5684D56BB91}" type="pres">
      <dgm:prSet presAssocID="{623FA730-4631-4685-A809-C34C865256BF}" presName="txShp" presStyleLbl="node1" presStyleIdx="0" presStyleCnt="1">
        <dgm:presLayoutVars>
          <dgm:bulletEnabled val="1"/>
        </dgm:presLayoutVars>
      </dgm:prSet>
      <dgm:spPr/>
    </dgm:pt>
  </dgm:ptLst>
  <dgm:cxnLst>
    <dgm:cxn modelId="{D9D9875A-85A2-409E-81F5-113190201887}" type="presOf" srcId="{623FA730-4631-4685-A809-C34C865256BF}" destId="{4D411313-6950-4343-BF2D-C5684D56BB91}" srcOrd="0" destOrd="0" presId="urn:microsoft.com/office/officeart/2005/8/layout/vList3"/>
    <dgm:cxn modelId="{CD70877D-27BF-4F30-90DC-E9BCFC2EFF53}" type="presOf" srcId="{CF37DFF5-3677-46EF-8DF6-9F0FDD99C7D8}" destId="{1D649AD3-35C4-47F6-ABBA-108CB6E675F4}" srcOrd="0" destOrd="0" presId="urn:microsoft.com/office/officeart/2005/8/layout/vList3"/>
    <dgm:cxn modelId="{A4EC712B-B171-41FC-AB04-160A9FC41568}" srcId="{CF37DFF5-3677-46EF-8DF6-9F0FDD99C7D8}" destId="{623FA730-4631-4685-A809-C34C865256BF}" srcOrd="0" destOrd="0" parTransId="{9AB16408-D7AE-4283-A593-5FF73F8C8F04}" sibTransId="{9BFD1525-F150-4760-84A5-CE41A9826509}"/>
    <dgm:cxn modelId="{23833C63-C17F-4AE0-8382-0926F4CD449F}" type="presParOf" srcId="{1D649AD3-35C4-47F6-ABBA-108CB6E675F4}" destId="{E490A983-7C3D-4F0E-B24A-EFBD8A6D260F}" srcOrd="0" destOrd="0" presId="urn:microsoft.com/office/officeart/2005/8/layout/vList3"/>
    <dgm:cxn modelId="{0F080993-1580-41A9-9909-68A976C42732}" type="presParOf" srcId="{E490A983-7C3D-4F0E-B24A-EFBD8A6D260F}" destId="{EA0E242B-F30A-4551-BE73-A52BAD352576}" srcOrd="0" destOrd="0" presId="urn:microsoft.com/office/officeart/2005/8/layout/vList3"/>
    <dgm:cxn modelId="{78537F9B-C808-48F8-ACB0-E2A877BB7FE7}" type="presParOf" srcId="{E490A983-7C3D-4F0E-B24A-EFBD8A6D260F}" destId="{4D411313-6950-4343-BF2D-C5684D56BB9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65E46-4651-48FA-BDFB-D586C289B74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5337DAA6-B7C6-46E4-ABC2-5A145C70A1D7}">
      <dgm:prSet/>
      <dgm:spPr/>
      <dgm:t>
        <a:bodyPr/>
        <a:lstStyle/>
        <a:p>
          <a:pPr rtl="0"/>
          <a:r>
            <a:rPr lang="ru-RU" b="0" baseline="0" dirty="0" smtClean="0"/>
            <a:t>Далее, в целях  дальнейшего развития теории, методологии и организации производства судебно-бухгалтерской экспертизы </a:t>
          </a:r>
          <a:br>
            <a:rPr lang="ru-RU" b="0" baseline="0" dirty="0" smtClean="0"/>
          </a:br>
          <a:endParaRPr lang="ro-RO" dirty="0"/>
        </a:p>
      </dgm:t>
    </dgm:pt>
    <dgm:pt modelId="{41FD8D50-809A-4664-89A2-CFF149358E35}" type="parTrans" cxnId="{DA8E6F46-734E-4970-9B5C-DF314B8F5E7C}">
      <dgm:prSet/>
      <dgm:spPr/>
      <dgm:t>
        <a:bodyPr/>
        <a:lstStyle/>
        <a:p>
          <a:endParaRPr lang="ro-RO"/>
        </a:p>
      </dgm:t>
    </dgm:pt>
    <dgm:pt modelId="{96301856-F4FC-4AB8-AD8B-675E820FFE62}" type="sibTrans" cxnId="{DA8E6F46-734E-4970-9B5C-DF314B8F5E7C}">
      <dgm:prSet/>
      <dgm:spPr/>
      <dgm:t>
        <a:bodyPr/>
        <a:lstStyle/>
        <a:p>
          <a:endParaRPr lang="ro-RO"/>
        </a:p>
      </dgm:t>
    </dgm:pt>
    <dgm:pt modelId="{8C0AFC23-9552-4A34-AA62-E6662B66D68B}" type="pres">
      <dgm:prSet presAssocID="{4CE65E46-4651-48FA-BDFB-D586C289B74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D128682-75BB-4705-8AD4-63687F174ED6}" type="pres">
      <dgm:prSet presAssocID="{5337DAA6-B7C6-46E4-ABC2-5A145C70A1D7}" presName="circle1" presStyleLbl="node1" presStyleIdx="0" presStyleCnt="1"/>
      <dgm:spPr/>
    </dgm:pt>
    <dgm:pt modelId="{D4972FCE-5001-471D-87A1-E01470AD35F3}" type="pres">
      <dgm:prSet presAssocID="{5337DAA6-B7C6-46E4-ABC2-5A145C70A1D7}" presName="space" presStyleCnt="0"/>
      <dgm:spPr/>
    </dgm:pt>
    <dgm:pt modelId="{9364CE4F-A9F0-4455-8582-CAC79FC8452A}" type="pres">
      <dgm:prSet presAssocID="{5337DAA6-B7C6-46E4-ABC2-5A145C70A1D7}" presName="rect1" presStyleLbl="alignAcc1" presStyleIdx="0" presStyleCnt="1"/>
      <dgm:spPr/>
    </dgm:pt>
    <dgm:pt modelId="{465DD5F1-BBE2-406D-9779-B74A1E77D5C5}" type="pres">
      <dgm:prSet presAssocID="{5337DAA6-B7C6-46E4-ABC2-5A145C70A1D7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A8E6F46-734E-4970-9B5C-DF314B8F5E7C}" srcId="{4CE65E46-4651-48FA-BDFB-D586C289B74B}" destId="{5337DAA6-B7C6-46E4-ABC2-5A145C70A1D7}" srcOrd="0" destOrd="0" parTransId="{41FD8D50-809A-4664-89A2-CFF149358E35}" sibTransId="{96301856-F4FC-4AB8-AD8B-675E820FFE62}"/>
    <dgm:cxn modelId="{E885645B-92FE-4390-AD14-53CF27C540CC}" type="presOf" srcId="{5337DAA6-B7C6-46E4-ABC2-5A145C70A1D7}" destId="{9364CE4F-A9F0-4455-8582-CAC79FC8452A}" srcOrd="0" destOrd="0" presId="urn:microsoft.com/office/officeart/2005/8/layout/target3"/>
    <dgm:cxn modelId="{8B170E5D-A838-4D38-ADD3-A93789A36328}" type="presOf" srcId="{5337DAA6-B7C6-46E4-ABC2-5A145C70A1D7}" destId="{465DD5F1-BBE2-406D-9779-B74A1E77D5C5}" srcOrd="1" destOrd="0" presId="urn:microsoft.com/office/officeart/2005/8/layout/target3"/>
    <dgm:cxn modelId="{08AC10EA-6E2B-4303-82EC-EFB4395FA55B}" type="presOf" srcId="{4CE65E46-4651-48FA-BDFB-D586C289B74B}" destId="{8C0AFC23-9552-4A34-AA62-E6662B66D68B}" srcOrd="0" destOrd="0" presId="urn:microsoft.com/office/officeart/2005/8/layout/target3"/>
    <dgm:cxn modelId="{3E9A768C-02CB-43DC-A6C2-A463B644E99D}" type="presParOf" srcId="{8C0AFC23-9552-4A34-AA62-E6662B66D68B}" destId="{7D128682-75BB-4705-8AD4-63687F174ED6}" srcOrd="0" destOrd="0" presId="urn:microsoft.com/office/officeart/2005/8/layout/target3"/>
    <dgm:cxn modelId="{57451C97-F958-4404-B76B-19E86EA1B73B}" type="presParOf" srcId="{8C0AFC23-9552-4A34-AA62-E6662B66D68B}" destId="{D4972FCE-5001-471D-87A1-E01470AD35F3}" srcOrd="1" destOrd="0" presId="urn:microsoft.com/office/officeart/2005/8/layout/target3"/>
    <dgm:cxn modelId="{0BB31DB3-B0B4-4227-A067-423F59F89F21}" type="presParOf" srcId="{8C0AFC23-9552-4A34-AA62-E6662B66D68B}" destId="{9364CE4F-A9F0-4455-8582-CAC79FC8452A}" srcOrd="2" destOrd="0" presId="urn:microsoft.com/office/officeart/2005/8/layout/target3"/>
    <dgm:cxn modelId="{A273D98C-6DF6-446D-94EF-7BD224A7A0FF}" type="presParOf" srcId="{8C0AFC23-9552-4A34-AA62-E6662B66D68B}" destId="{465DD5F1-BBE2-406D-9779-B74A1E77D5C5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88AD446-BEE2-4E87-8215-2019C405DD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89454B12-8330-4F50-961A-AD54CF72CC95}">
      <dgm:prSet/>
      <dgm:spPr/>
      <dgm:t>
        <a:bodyPr/>
        <a:lstStyle/>
        <a:p>
          <a:pPr rtl="0"/>
          <a:r>
            <a:rPr lang="ru-RU" dirty="0" smtClean="0"/>
            <a:t>являются разработка новой и совершенствование старой методики экспертных исследований, в связи с появлением новых видов экономических преступлений как незаконное предпринимательство, налоговые преступления, криминальные банкротства, легализация приступных доходов, </a:t>
          </a:r>
          <a:endParaRPr lang="ro-RO" dirty="0"/>
        </a:p>
      </dgm:t>
    </dgm:pt>
    <dgm:pt modelId="{C8E5BAD9-332A-40B7-807D-86D1B0B733D0}" type="parTrans" cxnId="{E0A2B87F-93EE-464F-8EDE-E114019DD09A}">
      <dgm:prSet/>
      <dgm:spPr/>
      <dgm:t>
        <a:bodyPr/>
        <a:lstStyle/>
        <a:p>
          <a:endParaRPr lang="ro-RO"/>
        </a:p>
      </dgm:t>
    </dgm:pt>
    <dgm:pt modelId="{ED351F8A-7294-4C6F-9B9D-769EA253B530}" type="sibTrans" cxnId="{E0A2B87F-93EE-464F-8EDE-E114019DD09A}">
      <dgm:prSet/>
      <dgm:spPr/>
      <dgm:t>
        <a:bodyPr/>
        <a:lstStyle/>
        <a:p>
          <a:endParaRPr lang="ro-RO"/>
        </a:p>
      </dgm:t>
    </dgm:pt>
    <dgm:pt modelId="{C43497F3-26DB-4D6E-8BDE-CDB64A48B76A}">
      <dgm:prSet/>
      <dgm:spPr/>
      <dgm:t>
        <a:bodyPr/>
        <a:lstStyle/>
        <a:p>
          <a:pPr rtl="0"/>
          <a:r>
            <a:rPr lang="ru-RU" smtClean="0"/>
            <a:t>в </a:t>
          </a:r>
          <a:r>
            <a:rPr lang="ru-RU" dirty="0" smtClean="0"/>
            <a:t>банковской сфере невозврат кредита, неуплата процентов, предоставление заёмщиком недостоверной информации о финансовом состоянии, преступления связанные с обмыванием денежных средств, а также электронные преступления.</a:t>
          </a:r>
          <a:endParaRPr lang="ro-RO" dirty="0"/>
        </a:p>
      </dgm:t>
    </dgm:pt>
    <dgm:pt modelId="{3818F437-3FAE-4943-8CEA-6C431E38B77F}" type="parTrans" cxnId="{09642892-4A8D-4C23-977B-AEB410C07E50}">
      <dgm:prSet/>
      <dgm:spPr/>
      <dgm:t>
        <a:bodyPr/>
        <a:lstStyle/>
        <a:p>
          <a:endParaRPr lang="ro-RO"/>
        </a:p>
      </dgm:t>
    </dgm:pt>
    <dgm:pt modelId="{A5945A92-BAAD-4E47-B7B4-C037997551DA}" type="sibTrans" cxnId="{09642892-4A8D-4C23-977B-AEB410C07E50}">
      <dgm:prSet/>
      <dgm:spPr/>
      <dgm:t>
        <a:bodyPr/>
        <a:lstStyle/>
        <a:p>
          <a:endParaRPr lang="ro-RO"/>
        </a:p>
      </dgm:t>
    </dgm:pt>
    <dgm:pt modelId="{B01D6EA9-C9E6-4F81-A602-66CDC5AD3400}" type="pres">
      <dgm:prSet presAssocID="{C88AD446-BEE2-4E87-8215-2019C405DDB8}" presName="linear" presStyleCnt="0">
        <dgm:presLayoutVars>
          <dgm:animLvl val="lvl"/>
          <dgm:resizeHandles val="exact"/>
        </dgm:presLayoutVars>
      </dgm:prSet>
      <dgm:spPr/>
    </dgm:pt>
    <dgm:pt modelId="{47366E92-F4C1-414B-8E0F-054F9563E3D7}" type="pres">
      <dgm:prSet presAssocID="{89454B12-8330-4F50-961A-AD54CF72CC9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3F8132E-253A-4E83-AFBC-8FA14252F1D1}" type="pres">
      <dgm:prSet presAssocID="{ED351F8A-7294-4C6F-9B9D-769EA253B530}" presName="spacer" presStyleCnt="0"/>
      <dgm:spPr/>
    </dgm:pt>
    <dgm:pt modelId="{9C5F58CF-4529-428E-BD10-9B827383E3C4}" type="pres">
      <dgm:prSet presAssocID="{C43497F3-26DB-4D6E-8BDE-CDB64A48B76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4F0FE78-C5B2-446D-9593-1E9D263F5709}" type="presOf" srcId="{89454B12-8330-4F50-961A-AD54CF72CC95}" destId="{47366E92-F4C1-414B-8E0F-054F9563E3D7}" srcOrd="0" destOrd="0" presId="urn:microsoft.com/office/officeart/2005/8/layout/vList2"/>
    <dgm:cxn modelId="{E0A2B87F-93EE-464F-8EDE-E114019DD09A}" srcId="{C88AD446-BEE2-4E87-8215-2019C405DDB8}" destId="{89454B12-8330-4F50-961A-AD54CF72CC95}" srcOrd="0" destOrd="0" parTransId="{C8E5BAD9-332A-40B7-807D-86D1B0B733D0}" sibTransId="{ED351F8A-7294-4C6F-9B9D-769EA253B530}"/>
    <dgm:cxn modelId="{85563E5F-B625-4AB6-9E6A-77146B5BB61A}" type="presOf" srcId="{C43497F3-26DB-4D6E-8BDE-CDB64A48B76A}" destId="{9C5F58CF-4529-428E-BD10-9B827383E3C4}" srcOrd="0" destOrd="0" presId="urn:microsoft.com/office/officeart/2005/8/layout/vList2"/>
    <dgm:cxn modelId="{09642892-4A8D-4C23-977B-AEB410C07E50}" srcId="{C88AD446-BEE2-4E87-8215-2019C405DDB8}" destId="{C43497F3-26DB-4D6E-8BDE-CDB64A48B76A}" srcOrd="1" destOrd="0" parTransId="{3818F437-3FAE-4943-8CEA-6C431E38B77F}" sibTransId="{A5945A92-BAAD-4E47-B7B4-C037997551DA}"/>
    <dgm:cxn modelId="{25F5FD29-01DB-4BDC-A40C-7C6F5C66B888}" type="presOf" srcId="{C88AD446-BEE2-4E87-8215-2019C405DDB8}" destId="{B01D6EA9-C9E6-4F81-A602-66CDC5AD3400}" srcOrd="0" destOrd="0" presId="urn:microsoft.com/office/officeart/2005/8/layout/vList2"/>
    <dgm:cxn modelId="{6B9F37B2-4CD7-4223-96FA-3123A1BB8023}" type="presParOf" srcId="{B01D6EA9-C9E6-4F81-A602-66CDC5AD3400}" destId="{47366E92-F4C1-414B-8E0F-054F9563E3D7}" srcOrd="0" destOrd="0" presId="urn:microsoft.com/office/officeart/2005/8/layout/vList2"/>
    <dgm:cxn modelId="{7EB7CBAC-2F9A-488F-B6B7-34F6B039C940}" type="presParOf" srcId="{B01D6EA9-C9E6-4F81-A602-66CDC5AD3400}" destId="{03F8132E-253A-4E83-AFBC-8FA14252F1D1}" srcOrd="1" destOrd="0" presId="urn:microsoft.com/office/officeart/2005/8/layout/vList2"/>
    <dgm:cxn modelId="{36FF90CB-9BB6-49C2-8A51-3C3390A66515}" type="presParOf" srcId="{B01D6EA9-C9E6-4F81-A602-66CDC5AD3400}" destId="{9C5F58CF-4529-428E-BD10-9B827383E3C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4F004E3-B366-4715-BD13-20955F5853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4F11E565-6FB2-4FC6-97A9-F61E984777D8}">
      <dgm:prSet/>
      <dgm:spPr/>
      <dgm:t>
        <a:bodyPr/>
        <a:lstStyle/>
        <a:p>
          <a:pPr rtl="0"/>
          <a:r>
            <a:rPr lang="ru-RU" dirty="0" smtClean="0"/>
            <a:t>В связи с повсеместным использованием при ведении бухгалтерского учета современных информационных технологий, судебные эксперты совместно со специалистами в области информационных технологий работают над созданием специальных бухгалтерских программ с целью выявления скрытой компьютерной информации при ведении бухгалтерского учёта а также по методам исследования преступлений в налоговой и банковской сфере и в сфере расчетов пенсии и пособий.</a:t>
          </a:r>
          <a:endParaRPr lang="ro-RO" dirty="0"/>
        </a:p>
      </dgm:t>
    </dgm:pt>
    <dgm:pt modelId="{2D432A91-3F71-4E54-B20C-CCD8E76D46FB}" type="parTrans" cxnId="{A383E61D-D01A-49F3-B572-2BEF2423E896}">
      <dgm:prSet/>
      <dgm:spPr/>
      <dgm:t>
        <a:bodyPr/>
        <a:lstStyle/>
        <a:p>
          <a:endParaRPr lang="ro-RO"/>
        </a:p>
      </dgm:t>
    </dgm:pt>
    <dgm:pt modelId="{CE5F0214-55DA-4FFA-9C5B-7BADCCEEF98E}" type="sibTrans" cxnId="{A383E61D-D01A-49F3-B572-2BEF2423E896}">
      <dgm:prSet/>
      <dgm:spPr/>
      <dgm:t>
        <a:bodyPr/>
        <a:lstStyle/>
        <a:p>
          <a:endParaRPr lang="ro-RO"/>
        </a:p>
      </dgm:t>
    </dgm:pt>
    <dgm:pt modelId="{4B54D4DD-70FC-4D38-A9DA-B0A71AA51937}" type="pres">
      <dgm:prSet presAssocID="{F4F004E3-B366-4715-BD13-20955F5853A0}" presName="linear" presStyleCnt="0">
        <dgm:presLayoutVars>
          <dgm:animLvl val="lvl"/>
          <dgm:resizeHandles val="exact"/>
        </dgm:presLayoutVars>
      </dgm:prSet>
      <dgm:spPr/>
    </dgm:pt>
    <dgm:pt modelId="{DC0EBB6B-AD13-490E-8A91-2F64D62C27D2}" type="pres">
      <dgm:prSet presAssocID="{4F11E565-6FB2-4FC6-97A9-F61E984777D8}" presName="parentText" presStyleLbl="node1" presStyleIdx="0" presStyleCnt="1" custScaleX="98917" custScaleY="61379" custLinFactNeighborX="-403" custLinFactNeighborY="5485">
        <dgm:presLayoutVars>
          <dgm:chMax val="0"/>
          <dgm:bulletEnabled val="1"/>
        </dgm:presLayoutVars>
      </dgm:prSet>
      <dgm:spPr/>
    </dgm:pt>
  </dgm:ptLst>
  <dgm:cxnLst>
    <dgm:cxn modelId="{770C5D04-229D-4455-B2A3-8F8FFA777EA4}" type="presOf" srcId="{F4F004E3-B366-4715-BD13-20955F5853A0}" destId="{4B54D4DD-70FC-4D38-A9DA-B0A71AA51937}" srcOrd="0" destOrd="0" presId="urn:microsoft.com/office/officeart/2005/8/layout/vList2"/>
    <dgm:cxn modelId="{A383E61D-D01A-49F3-B572-2BEF2423E896}" srcId="{F4F004E3-B366-4715-BD13-20955F5853A0}" destId="{4F11E565-6FB2-4FC6-97A9-F61E984777D8}" srcOrd="0" destOrd="0" parTransId="{2D432A91-3F71-4E54-B20C-CCD8E76D46FB}" sibTransId="{CE5F0214-55DA-4FFA-9C5B-7BADCCEEF98E}"/>
    <dgm:cxn modelId="{5B3EB5EA-0420-47E6-82F3-DFE38C22CC52}" type="presOf" srcId="{4F11E565-6FB2-4FC6-97A9-F61E984777D8}" destId="{DC0EBB6B-AD13-490E-8A91-2F64D62C27D2}" srcOrd="0" destOrd="0" presId="urn:microsoft.com/office/officeart/2005/8/layout/vList2"/>
    <dgm:cxn modelId="{6A2D00DE-0B7C-44FE-9678-F1F5D3381188}" type="presParOf" srcId="{4B54D4DD-70FC-4D38-A9DA-B0A71AA51937}" destId="{DC0EBB6B-AD13-490E-8A91-2F64D62C27D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4EBDD27-06F2-41DC-B009-C536DE5787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AA438CDA-6355-46AE-B747-185D04F1F413}">
      <dgm:prSet/>
      <dgm:spPr/>
      <dgm:t>
        <a:bodyPr/>
        <a:lstStyle/>
        <a:p>
          <a:pPr rtl="0"/>
          <a:r>
            <a:rPr lang="ru-RU" smtClean="0"/>
            <a:t>Современный этап развития и совершенствования экспертно-бухгалтерской работы характеризуется возрастанием роли теории судебной экспертологии с последующей материализацией в специальных законах, регламентирующие судебно-экспертную деятельность. </a:t>
          </a:r>
          <a:endParaRPr lang="ro-RO"/>
        </a:p>
      </dgm:t>
    </dgm:pt>
    <dgm:pt modelId="{411DA682-13D8-47E2-A25A-999E5EBEB810}" type="parTrans" cxnId="{76AB3483-9B63-4EB8-91AE-ADB8D6E57EAF}">
      <dgm:prSet/>
      <dgm:spPr/>
      <dgm:t>
        <a:bodyPr/>
        <a:lstStyle/>
        <a:p>
          <a:endParaRPr lang="ro-RO"/>
        </a:p>
      </dgm:t>
    </dgm:pt>
    <dgm:pt modelId="{7EA2D4E3-34E2-45F2-A21E-00BC1249D394}" type="sibTrans" cxnId="{76AB3483-9B63-4EB8-91AE-ADB8D6E57EAF}">
      <dgm:prSet/>
      <dgm:spPr/>
      <dgm:t>
        <a:bodyPr/>
        <a:lstStyle/>
        <a:p>
          <a:endParaRPr lang="ro-RO"/>
        </a:p>
      </dgm:t>
    </dgm:pt>
    <dgm:pt modelId="{31B19F8D-6180-4B13-A680-44F2EEF87777}">
      <dgm:prSet/>
      <dgm:spPr/>
      <dgm:t>
        <a:bodyPr/>
        <a:lstStyle/>
        <a:p>
          <a:pPr rtl="0"/>
          <a:r>
            <a:rPr lang="ru-RU" smtClean="0"/>
            <a:t>Этому послужили так же и различные мероприятия, направленные на совершенствование экспертно-криминалистического обеспечения деятельности подразделений. Появились новые направления экспертных исследований, пересмотр классификационных основ, связанные с созданием ряда экспертных специальностей. </a:t>
          </a:r>
          <a:endParaRPr lang="ro-RO"/>
        </a:p>
      </dgm:t>
    </dgm:pt>
    <dgm:pt modelId="{BB19D5C8-D6F7-4C31-9BA5-58B06A8952C1}" type="parTrans" cxnId="{C00B86B9-0C0A-4F90-8053-804A5503C0F6}">
      <dgm:prSet/>
      <dgm:spPr/>
      <dgm:t>
        <a:bodyPr/>
        <a:lstStyle/>
        <a:p>
          <a:endParaRPr lang="ro-RO"/>
        </a:p>
      </dgm:t>
    </dgm:pt>
    <dgm:pt modelId="{A1414628-EED0-425C-B22A-C3594190BE9A}" type="sibTrans" cxnId="{C00B86B9-0C0A-4F90-8053-804A5503C0F6}">
      <dgm:prSet/>
      <dgm:spPr/>
      <dgm:t>
        <a:bodyPr/>
        <a:lstStyle/>
        <a:p>
          <a:endParaRPr lang="ro-RO"/>
        </a:p>
      </dgm:t>
    </dgm:pt>
    <dgm:pt modelId="{65A8E0FA-D3E4-49ED-B573-234B058FDF94}" type="pres">
      <dgm:prSet presAssocID="{F4EBDD27-06F2-41DC-B009-C536DE57879D}" presName="linear" presStyleCnt="0">
        <dgm:presLayoutVars>
          <dgm:animLvl val="lvl"/>
          <dgm:resizeHandles val="exact"/>
        </dgm:presLayoutVars>
      </dgm:prSet>
      <dgm:spPr/>
    </dgm:pt>
    <dgm:pt modelId="{F1ADFE4E-A56A-49B7-94D5-E99E5E608112}" type="pres">
      <dgm:prSet presAssocID="{AA438CDA-6355-46AE-B747-185D04F1F41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4992DB0-5134-4FD4-AA00-D9F9C6B72AB0}" type="pres">
      <dgm:prSet presAssocID="{7EA2D4E3-34E2-45F2-A21E-00BC1249D394}" presName="spacer" presStyleCnt="0"/>
      <dgm:spPr/>
    </dgm:pt>
    <dgm:pt modelId="{7BD5179C-7EF9-4D53-9491-F32D2420F08F}" type="pres">
      <dgm:prSet presAssocID="{31B19F8D-6180-4B13-A680-44F2EEF8777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6AB3483-9B63-4EB8-91AE-ADB8D6E57EAF}" srcId="{F4EBDD27-06F2-41DC-B009-C536DE57879D}" destId="{AA438CDA-6355-46AE-B747-185D04F1F413}" srcOrd="0" destOrd="0" parTransId="{411DA682-13D8-47E2-A25A-999E5EBEB810}" sibTransId="{7EA2D4E3-34E2-45F2-A21E-00BC1249D394}"/>
    <dgm:cxn modelId="{32B3993B-7EFC-44C5-88E6-35C702BFCA05}" type="presOf" srcId="{F4EBDD27-06F2-41DC-B009-C536DE57879D}" destId="{65A8E0FA-D3E4-49ED-B573-234B058FDF94}" srcOrd="0" destOrd="0" presId="urn:microsoft.com/office/officeart/2005/8/layout/vList2"/>
    <dgm:cxn modelId="{ABC54F88-74CB-4F1A-BBBB-155458E0F7EF}" type="presOf" srcId="{31B19F8D-6180-4B13-A680-44F2EEF87777}" destId="{7BD5179C-7EF9-4D53-9491-F32D2420F08F}" srcOrd="0" destOrd="0" presId="urn:microsoft.com/office/officeart/2005/8/layout/vList2"/>
    <dgm:cxn modelId="{C00B86B9-0C0A-4F90-8053-804A5503C0F6}" srcId="{F4EBDD27-06F2-41DC-B009-C536DE57879D}" destId="{31B19F8D-6180-4B13-A680-44F2EEF87777}" srcOrd="1" destOrd="0" parTransId="{BB19D5C8-D6F7-4C31-9BA5-58B06A8952C1}" sibTransId="{A1414628-EED0-425C-B22A-C3594190BE9A}"/>
    <dgm:cxn modelId="{C31E312C-6CC6-45D3-9380-D3527F6FBDEB}" type="presOf" srcId="{AA438CDA-6355-46AE-B747-185D04F1F413}" destId="{F1ADFE4E-A56A-49B7-94D5-E99E5E608112}" srcOrd="0" destOrd="0" presId="urn:microsoft.com/office/officeart/2005/8/layout/vList2"/>
    <dgm:cxn modelId="{9CC8E3A8-CD4F-4FEC-90B6-85F1EC8EA491}" type="presParOf" srcId="{65A8E0FA-D3E4-49ED-B573-234B058FDF94}" destId="{F1ADFE4E-A56A-49B7-94D5-E99E5E608112}" srcOrd="0" destOrd="0" presId="urn:microsoft.com/office/officeart/2005/8/layout/vList2"/>
    <dgm:cxn modelId="{967C4E83-C110-4714-8998-0A0EBFE4E1FE}" type="presParOf" srcId="{65A8E0FA-D3E4-49ED-B573-234B058FDF94}" destId="{54992DB0-5134-4FD4-AA00-D9F9C6B72AB0}" srcOrd="1" destOrd="0" presId="urn:microsoft.com/office/officeart/2005/8/layout/vList2"/>
    <dgm:cxn modelId="{D13982C9-CC72-473A-B224-971854CE1C5B}" type="presParOf" srcId="{65A8E0FA-D3E4-49ED-B573-234B058FDF94}" destId="{7BD5179C-7EF9-4D53-9491-F32D2420F08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5DA0EB7-F049-4F5D-8BB4-F8D0A564B6B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D713DBCD-B89B-4812-9AC1-DE5D0D62B8C8}">
      <dgm:prSet/>
      <dgm:spPr/>
      <dgm:t>
        <a:bodyPr/>
        <a:lstStyle/>
        <a:p>
          <a:pPr rtl="0"/>
          <a:r>
            <a:rPr lang="ru-RU" b="0" baseline="0" smtClean="0"/>
            <a:t>Новый закон о СЭ 2016 г.</a:t>
          </a:r>
          <a:endParaRPr lang="ro-RO"/>
        </a:p>
      </dgm:t>
    </dgm:pt>
    <dgm:pt modelId="{CAA37EEB-2A16-4449-A68F-84948E9FCA22}" type="parTrans" cxnId="{981362B0-74F8-4ACB-BFEF-F4C61D41C585}">
      <dgm:prSet/>
      <dgm:spPr/>
      <dgm:t>
        <a:bodyPr/>
        <a:lstStyle/>
        <a:p>
          <a:endParaRPr lang="ro-RO"/>
        </a:p>
      </dgm:t>
    </dgm:pt>
    <dgm:pt modelId="{56455F91-4515-42B3-A7ED-E5D55D41542F}" type="sibTrans" cxnId="{981362B0-74F8-4ACB-BFEF-F4C61D41C585}">
      <dgm:prSet/>
      <dgm:spPr/>
      <dgm:t>
        <a:bodyPr/>
        <a:lstStyle/>
        <a:p>
          <a:endParaRPr lang="ro-RO"/>
        </a:p>
      </dgm:t>
    </dgm:pt>
    <dgm:pt modelId="{F1B08AF7-E650-4E3C-A819-5DC74498A64A}" type="pres">
      <dgm:prSet presAssocID="{75DA0EB7-F049-4F5D-8BB4-F8D0A564B6BA}" presName="linearFlow" presStyleCnt="0">
        <dgm:presLayoutVars>
          <dgm:dir/>
          <dgm:resizeHandles val="exact"/>
        </dgm:presLayoutVars>
      </dgm:prSet>
      <dgm:spPr/>
    </dgm:pt>
    <dgm:pt modelId="{F0363582-7553-4443-9322-77961FF5F629}" type="pres">
      <dgm:prSet presAssocID="{D713DBCD-B89B-4812-9AC1-DE5D0D62B8C8}" presName="composite" presStyleCnt="0"/>
      <dgm:spPr/>
    </dgm:pt>
    <dgm:pt modelId="{56703503-4733-4D9A-93A0-C8D002BAA6CC}" type="pres">
      <dgm:prSet presAssocID="{D713DBCD-B89B-4812-9AC1-DE5D0D62B8C8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35E409F-2FC5-42D1-A674-1983DEFFFBC0}" type="pres">
      <dgm:prSet presAssocID="{D713DBCD-B89B-4812-9AC1-DE5D0D62B8C8}" presName="txShp" presStyleLbl="node1" presStyleIdx="0" presStyleCnt="1">
        <dgm:presLayoutVars>
          <dgm:bulletEnabled val="1"/>
        </dgm:presLayoutVars>
      </dgm:prSet>
      <dgm:spPr/>
    </dgm:pt>
  </dgm:ptLst>
  <dgm:cxnLst>
    <dgm:cxn modelId="{3DE4FE77-68A5-409E-93D3-F5F7D1BB5AD5}" type="presOf" srcId="{75DA0EB7-F049-4F5D-8BB4-F8D0A564B6BA}" destId="{F1B08AF7-E650-4E3C-A819-5DC74498A64A}" srcOrd="0" destOrd="0" presId="urn:microsoft.com/office/officeart/2005/8/layout/vList3"/>
    <dgm:cxn modelId="{981362B0-74F8-4ACB-BFEF-F4C61D41C585}" srcId="{75DA0EB7-F049-4F5D-8BB4-F8D0A564B6BA}" destId="{D713DBCD-B89B-4812-9AC1-DE5D0D62B8C8}" srcOrd="0" destOrd="0" parTransId="{CAA37EEB-2A16-4449-A68F-84948E9FCA22}" sibTransId="{56455F91-4515-42B3-A7ED-E5D55D41542F}"/>
    <dgm:cxn modelId="{AC184375-F5CA-493F-B7B9-B41CD471E7F6}" type="presOf" srcId="{D713DBCD-B89B-4812-9AC1-DE5D0D62B8C8}" destId="{D35E409F-2FC5-42D1-A674-1983DEFFFBC0}" srcOrd="0" destOrd="0" presId="urn:microsoft.com/office/officeart/2005/8/layout/vList3"/>
    <dgm:cxn modelId="{7C4B6DE5-145B-47C9-A5B7-C80098AC1571}" type="presParOf" srcId="{F1B08AF7-E650-4E3C-A819-5DC74498A64A}" destId="{F0363582-7553-4443-9322-77961FF5F629}" srcOrd="0" destOrd="0" presId="urn:microsoft.com/office/officeart/2005/8/layout/vList3"/>
    <dgm:cxn modelId="{559BD070-B630-4CFC-A66E-68CD41A61223}" type="presParOf" srcId="{F0363582-7553-4443-9322-77961FF5F629}" destId="{56703503-4733-4D9A-93A0-C8D002BAA6CC}" srcOrd="0" destOrd="0" presId="urn:microsoft.com/office/officeart/2005/8/layout/vList3"/>
    <dgm:cxn modelId="{07FE5218-9046-4D39-8D68-801ECCD2D0DD}" type="presParOf" srcId="{F0363582-7553-4443-9322-77961FF5F629}" destId="{D35E409F-2FC5-42D1-A674-1983DEFFFBC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79C84CD-C530-489E-96A0-BA301E92D8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9707B62F-47CB-4E2C-A4F0-DA79AB383F4E}">
      <dgm:prSet/>
      <dgm:spPr/>
      <dgm:t>
        <a:bodyPr/>
        <a:lstStyle/>
        <a:p>
          <a:pPr rtl="0"/>
          <a:r>
            <a:rPr lang="ru-RU" dirty="0" smtClean="0"/>
            <a:t>Таким образом, в  Республике Молдова, с 2016 г действует система судебных экспертиз, отраженная в номенклатуре судебных экспертиз. Судебно-бухгалтерская экспертиза в этой системе включена в вид судебно-экономических экспертиз с кодами экспертных специальностей: 13. Финансово-экономическая экспертиза: 13.01. Бухгалтерская экспертиза; 13.02. Экономическая экспертиза; 	и  13.03. Инженерно-экономическая экспертиза по которым разработаны и внедрены  типовые методики.</a:t>
          </a:r>
          <a:endParaRPr lang="ro-RO" dirty="0"/>
        </a:p>
      </dgm:t>
    </dgm:pt>
    <dgm:pt modelId="{6E9AA85F-EB22-4EF8-AF70-F954FACD5C5F}" type="parTrans" cxnId="{D400703B-A9EA-4255-8699-957C7C6A26AE}">
      <dgm:prSet/>
      <dgm:spPr/>
      <dgm:t>
        <a:bodyPr/>
        <a:lstStyle/>
        <a:p>
          <a:endParaRPr lang="ro-RO"/>
        </a:p>
      </dgm:t>
    </dgm:pt>
    <dgm:pt modelId="{ADC5E96A-A165-4A86-BA0F-EBAC683DCBAB}" type="sibTrans" cxnId="{D400703B-A9EA-4255-8699-957C7C6A26AE}">
      <dgm:prSet/>
      <dgm:spPr/>
      <dgm:t>
        <a:bodyPr/>
        <a:lstStyle/>
        <a:p>
          <a:endParaRPr lang="ro-RO"/>
        </a:p>
      </dgm:t>
    </dgm:pt>
    <dgm:pt modelId="{39A79443-0998-4E04-9B8A-A86261863781}" type="pres">
      <dgm:prSet presAssocID="{979C84CD-C530-489E-96A0-BA301E92D892}" presName="linear" presStyleCnt="0">
        <dgm:presLayoutVars>
          <dgm:animLvl val="lvl"/>
          <dgm:resizeHandles val="exact"/>
        </dgm:presLayoutVars>
      </dgm:prSet>
      <dgm:spPr/>
    </dgm:pt>
    <dgm:pt modelId="{60E722AE-F78C-4447-9AF1-13294322DEA9}" type="pres">
      <dgm:prSet presAssocID="{9707B62F-47CB-4E2C-A4F0-DA79AB383F4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0FFB4FFC-1311-4CF3-987F-A3E19D220C55}" type="presOf" srcId="{979C84CD-C530-489E-96A0-BA301E92D892}" destId="{39A79443-0998-4E04-9B8A-A86261863781}" srcOrd="0" destOrd="0" presId="urn:microsoft.com/office/officeart/2005/8/layout/vList2"/>
    <dgm:cxn modelId="{D400703B-A9EA-4255-8699-957C7C6A26AE}" srcId="{979C84CD-C530-489E-96A0-BA301E92D892}" destId="{9707B62F-47CB-4E2C-A4F0-DA79AB383F4E}" srcOrd="0" destOrd="0" parTransId="{6E9AA85F-EB22-4EF8-AF70-F954FACD5C5F}" sibTransId="{ADC5E96A-A165-4A86-BA0F-EBAC683DCBAB}"/>
    <dgm:cxn modelId="{9CC8370E-1E99-482A-A38C-500F3DE12A67}" type="presOf" srcId="{9707B62F-47CB-4E2C-A4F0-DA79AB383F4E}" destId="{60E722AE-F78C-4447-9AF1-13294322DEA9}" srcOrd="0" destOrd="0" presId="urn:microsoft.com/office/officeart/2005/8/layout/vList2"/>
    <dgm:cxn modelId="{926C1261-7494-46A7-8ED0-20BAF8267719}" type="presParOf" srcId="{39A79443-0998-4E04-9B8A-A86261863781}" destId="{60E722AE-F78C-4447-9AF1-13294322DEA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25B86E7-6BF1-431B-9C04-C37891DDA1F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392186A4-FDA6-4A98-9A2C-35FAAD2C6B46}">
      <dgm:prSet/>
      <dgm:spPr/>
      <dgm:t>
        <a:bodyPr/>
        <a:lstStyle/>
        <a:p>
          <a:pPr rtl="0"/>
          <a:r>
            <a:rPr lang="ru-RU" b="0" baseline="0" smtClean="0"/>
            <a:t>Унификация процессов</a:t>
          </a:r>
          <a:endParaRPr lang="ro-RO"/>
        </a:p>
      </dgm:t>
    </dgm:pt>
    <dgm:pt modelId="{D457EA06-120B-45D0-808E-54CD2A40D2D8}" type="parTrans" cxnId="{5509C781-3149-4523-BEE7-531DCD58ED5F}">
      <dgm:prSet/>
      <dgm:spPr/>
      <dgm:t>
        <a:bodyPr/>
        <a:lstStyle/>
        <a:p>
          <a:endParaRPr lang="ro-RO"/>
        </a:p>
      </dgm:t>
    </dgm:pt>
    <dgm:pt modelId="{15E0C0BC-0ED0-48CC-89C5-9AE6F85FCBEB}" type="sibTrans" cxnId="{5509C781-3149-4523-BEE7-531DCD58ED5F}">
      <dgm:prSet/>
      <dgm:spPr/>
      <dgm:t>
        <a:bodyPr/>
        <a:lstStyle/>
        <a:p>
          <a:endParaRPr lang="ro-RO"/>
        </a:p>
      </dgm:t>
    </dgm:pt>
    <dgm:pt modelId="{8A3CBD00-2924-4DE1-8298-BCAA5F18FF53}" type="pres">
      <dgm:prSet presAssocID="{325B86E7-6BF1-431B-9C04-C37891DDA1FA}" presName="linearFlow" presStyleCnt="0">
        <dgm:presLayoutVars>
          <dgm:dir/>
          <dgm:resizeHandles val="exact"/>
        </dgm:presLayoutVars>
      </dgm:prSet>
      <dgm:spPr/>
    </dgm:pt>
    <dgm:pt modelId="{8A7C8F69-DDB8-4480-985C-DBDE914F6791}" type="pres">
      <dgm:prSet presAssocID="{392186A4-FDA6-4A98-9A2C-35FAAD2C6B46}" presName="composite" presStyleCnt="0"/>
      <dgm:spPr/>
    </dgm:pt>
    <dgm:pt modelId="{2E608D4A-11ED-4689-B364-E2382EC04BF7}" type="pres">
      <dgm:prSet presAssocID="{392186A4-FDA6-4A98-9A2C-35FAAD2C6B46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09A765-794E-4B97-A89E-382C88D8EE0C}" type="pres">
      <dgm:prSet presAssocID="{392186A4-FDA6-4A98-9A2C-35FAAD2C6B46}" presName="txShp" presStyleLbl="node1" presStyleIdx="0" presStyleCnt="1">
        <dgm:presLayoutVars>
          <dgm:bulletEnabled val="1"/>
        </dgm:presLayoutVars>
      </dgm:prSet>
      <dgm:spPr/>
    </dgm:pt>
  </dgm:ptLst>
  <dgm:cxnLst>
    <dgm:cxn modelId="{9B123BC4-FBA1-4872-9621-1D192B1B32B2}" type="presOf" srcId="{325B86E7-6BF1-431B-9C04-C37891DDA1FA}" destId="{8A3CBD00-2924-4DE1-8298-BCAA5F18FF53}" srcOrd="0" destOrd="0" presId="urn:microsoft.com/office/officeart/2005/8/layout/vList3"/>
    <dgm:cxn modelId="{78C06AD6-EF89-4BED-B37B-73EFDDFAED7E}" type="presOf" srcId="{392186A4-FDA6-4A98-9A2C-35FAAD2C6B46}" destId="{4209A765-794E-4B97-A89E-382C88D8EE0C}" srcOrd="0" destOrd="0" presId="urn:microsoft.com/office/officeart/2005/8/layout/vList3"/>
    <dgm:cxn modelId="{5509C781-3149-4523-BEE7-531DCD58ED5F}" srcId="{325B86E7-6BF1-431B-9C04-C37891DDA1FA}" destId="{392186A4-FDA6-4A98-9A2C-35FAAD2C6B46}" srcOrd="0" destOrd="0" parTransId="{D457EA06-120B-45D0-808E-54CD2A40D2D8}" sibTransId="{15E0C0BC-0ED0-48CC-89C5-9AE6F85FCBEB}"/>
    <dgm:cxn modelId="{ADF37717-F3B6-4820-BE01-6C66772156C2}" type="presParOf" srcId="{8A3CBD00-2924-4DE1-8298-BCAA5F18FF53}" destId="{8A7C8F69-DDB8-4480-985C-DBDE914F6791}" srcOrd="0" destOrd="0" presId="urn:microsoft.com/office/officeart/2005/8/layout/vList3"/>
    <dgm:cxn modelId="{199F1F30-0DF9-43EA-8836-78FC445AC639}" type="presParOf" srcId="{8A7C8F69-DDB8-4480-985C-DBDE914F6791}" destId="{2E608D4A-11ED-4689-B364-E2382EC04BF7}" srcOrd="0" destOrd="0" presId="urn:microsoft.com/office/officeart/2005/8/layout/vList3"/>
    <dgm:cxn modelId="{21FB1955-E2FA-42CF-BED7-C43E0846CFA0}" type="presParOf" srcId="{8A7C8F69-DDB8-4480-985C-DBDE914F6791}" destId="{4209A765-794E-4B97-A89E-382C88D8EE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3210054-E530-4298-961D-2242C4E795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4B24209A-6E31-40AD-8145-EB9DB7BA9D19}">
      <dgm:prSet/>
      <dgm:spPr/>
      <dgm:t>
        <a:bodyPr/>
        <a:lstStyle/>
        <a:p>
          <a:pPr rtl="0"/>
          <a:r>
            <a:rPr lang="ru-RU" smtClean="0"/>
            <a:t>Таким образом, на данном этапе развития судебно-экспертной практике в Республике Молдова, объединение различных видов судебных экспертиз в одну систему способствует единству методики проводимой работы, позволяет одновременно с бухгалтерской проводить товароведческие, криминалистические, компьютерно-технические и другие виды судебных экспертиз. </a:t>
          </a:r>
          <a:endParaRPr lang="ro-RO"/>
        </a:p>
      </dgm:t>
    </dgm:pt>
    <dgm:pt modelId="{BB1D1644-89D2-424A-96A1-7BB102C48DB0}" type="parTrans" cxnId="{34930089-41E0-4A57-90BC-C1E03DA4A8E6}">
      <dgm:prSet/>
      <dgm:spPr/>
      <dgm:t>
        <a:bodyPr/>
        <a:lstStyle/>
        <a:p>
          <a:endParaRPr lang="ro-RO"/>
        </a:p>
      </dgm:t>
    </dgm:pt>
    <dgm:pt modelId="{4B1CAACE-8BFB-47BB-9734-DDADEBF7F102}" type="sibTrans" cxnId="{34930089-41E0-4A57-90BC-C1E03DA4A8E6}">
      <dgm:prSet/>
      <dgm:spPr/>
      <dgm:t>
        <a:bodyPr/>
        <a:lstStyle/>
        <a:p>
          <a:endParaRPr lang="ro-RO"/>
        </a:p>
      </dgm:t>
    </dgm:pt>
    <dgm:pt modelId="{57D9E845-7699-482A-9921-04B8BDCC2FC5}" type="pres">
      <dgm:prSet presAssocID="{43210054-E530-4298-961D-2242C4E79500}" presName="linear" presStyleCnt="0">
        <dgm:presLayoutVars>
          <dgm:animLvl val="lvl"/>
          <dgm:resizeHandles val="exact"/>
        </dgm:presLayoutVars>
      </dgm:prSet>
      <dgm:spPr/>
    </dgm:pt>
    <dgm:pt modelId="{74F03C05-77B1-4D33-9A9F-70BAA517E627}" type="pres">
      <dgm:prSet presAssocID="{4B24209A-6E31-40AD-8145-EB9DB7BA9D1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4930089-41E0-4A57-90BC-C1E03DA4A8E6}" srcId="{43210054-E530-4298-961D-2242C4E79500}" destId="{4B24209A-6E31-40AD-8145-EB9DB7BA9D19}" srcOrd="0" destOrd="0" parTransId="{BB1D1644-89D2-424A-96A1-7BB102C48DB0}" sibTransId="{4B1CAACE-8BFB-47BB-9734-DDADEBF7F102}"/>
    <dgm:cxn modelId="{947944BD-FE67-40E7-8C51-DCFC211B16A6}" type="presOf" srcId="{43210054-E530-4298-961D-2242C4E79500}" destId="{57D9E845-7699-482A-9921-04B8BDCC2FC5}" srcOrd="0" destOrd="0" presId="urn:microsoft.com/office/officeart/2005/8/layout/vList2"/>
    <dgm:cxn modelId="{025836EB-0922-42D9-8895-64ED98743378}" type="presOf" srcId="{4B24209A-6E31-40AD-8145-EB9DB7BA9D19}" destId="{74F03C05-77B1-4D33-9A9F-70BAA517E627}" srcOrd="0" destOrd="0" presId="urn:microsoft.com/office/officeart/2005/8/layout/vList2"/>
    <dgm:cxn modelId="{D1A93BE6-B57C-42EB-99D1-3DE1D9C286F3}" type="presParOf" srcId="{57D9E845-7699-482A-9921-04B8BDCC2FC5}" destId="{74F03C05-77B1-4D33-9A9F-70BAA517E62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FEC3F78-1CDD-4A53-80F3-9D06CB36919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88FD493B-D742-475E-A8AF-B87AB43D8145}">
      <dgm:prSet/>
      <dgm:spPr/>
      <dgm:t>
        <a:bodyPr/>
        <a:lstStyle/>
        <a:p>
          <a:pPr rtl="0"/>
          <a:r>
            <a:rPr lang="ru-RU" b="0" baseline="0" dirty="0" smtClean="0"/>
            <a:t>Сроки, </a:t>
          </a:r>
          <a:r>
            <a:rPr lang="ru-RU" b="0" baseline="0" dirty="0" err="1" smtClean="0"/>
            <a:t>стандыартизация</a:t>
          </a:r>
          <a:endParaRPr lang="ro-RO" dirty="0"/>
        </a:p>
      </dgm:t>
    </dgm:pt>
    <dgm:pt modelId="{70CD4D5D-DA85-4FE2-9474-8F2DBC695AE1}" type="parTrans" cxnId="{3B8895DA-5A3C-4716-9B7E-903D7B6687E5}">
      <dgm:prSet/>
      <dgm:spPr/>
      <dgm:t>
        <a:bodyPr/>
        <a:lstStyle/>
        <a:p>
          <a:endParaRPr lang="ro-RO"/>
        </a:p>
      </dgm:t>
    </dgm:pt>
    <dgm:pt modelId="{209347F3-FE34-491A-A697-081A330A76E5}" type="sibTrans" cxnId="{3B8895DA-5A3C-4716-9B7E-903D7B6687E5}">
      <dgm:prSet/>
      <dgm:spPr/>
      <dgm:t>
        <a:bodyPr/>
        <a:lstStyle/>
        <a:p>
          <a:endParaRPr lang="ro-RO"/>
        </a:p>
      </dgm:t>
    </dgm:pt>
    <dgm:pt modelId="{611508C1-D364-4A58-B4B4-A7CA2050A4CE}" type="pres">
      <dgm:prSet presAssocID="{AFEC3F78-1CDD-4A53-80F3-9D06CB36919E}" presName="linearFlow" presStyleCnt="0">
        <dgm:presLayoutVars>
          <dgm:dir/>
          <dgm:resizeHandles val="exact"/>
        </dgm:presLayoutVars>
      </dgm:prSet>
      <dgm:spPr/>
    </dgm:pt>
    <dgm:pt modelId="{CC4CAA4D-D314-474F-9936-A6FE0138D68C}" type="pres">
      <dgm:prSet presAssocID="{88FD493B-D742-475E-A8AF-B87AB43D8145}" presName="composite" presStyleCnt="0"/>
      <dgm:spPr/>
    </dgm:pt>
    <dgm:pt modelId="{D61C78EB-CBA0-48E5-9C4C-A5C1F2BA8297}" type="pres">
      <dgm:prSet presAssocID="{88FD493B-D742-475E-A8AF-B87AB43D8145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2F5BDB-5AE8-4344-96EB-563D34843005}" type="pres">
      <dgm:prSet presAssocID="{88FD493B-D742-475E-A8AF-B87AB43D8145}" presName="txShp" presStyleLbl="node1" presStyleIdx="0" presStyleCnt="1">
        <dgm:presLayoutVars>
          <dgm:bulletEnabled val="1"/>
        </dgm:presLayoutVars>
      </dgm:prSet>
      <dgm:spPr/>
    </dgm:pt>
  </dgm:ptLst>
  <dgm:cxnLst>
    <dgm:cxn modelId="{3B8895DA-5A3C-4716-9B7E-903D7B6687E5}" srcId="{AFEC3F78-1CDD-4A53-80F3-9D06CB36919E}" destId="{88FD493B-D742-475E-A8AF-B87AB43D8145}" srcOrd="0" destOrd="0" parTransId="{70CD4D5D-DA85-4FE2-9474-8F2DBC695AE1}" sibTransId="{209347F3-FE34-491A-A697-081A330A76E5}"/>
    <dgm:cxn modelId="{A75C47E6-8BE4-4A42-8688-3155BD38C28D}" type="presOf" srcId="{AFEC3F78-1CDD-4A53-80F3-9D06CB36919E}" destId="{611508C1-D364-4A58-B4B4-A7CA2050A4CE}" srcOrd="0" destOrd="0" presId="urn:microsoft.com/office/officeart/2005/8/layout/vList3"/>
    <dgm:cxn modelId="{24D4EA32-0943-48F8-9AE2-BBF3AAB83373}" type="presOf" srcId="{88FD493B-D742-475E-A8AF-B87AB43D8145}" destId="{9C2F5BDB-5AE8-4344-96EB-563D34843005}" srcOrd="0" destOrd="0" presId="urn:microsoft.com/office/officeart/2005/8/layout/vList3"/>
    <dgm:cxn modelId="{03D13061-49B7-484F-A4C0-E7C0C34E9984}" type="presParOf" srcId="{611508C1-D364-4A58-B4B4-A7CA2050A4CE}" destId="{CC4CAA4D-D314-474F-9936-A6FE0138D68C}" srcOrd="0" destOrd="0" presId="urn:microsoft.com/office/officeart/2005/8/layout/vList3"/>
    <dgm:cxn modelId="{69C3A978-BD2D-4304-9EA1-D7D40595BA1A}" type="presParOf" srcId="{CC4CAA4D-D314-474F-9936-A6FE0138D68C}" destId="{D61C78EB-CBA0-48E5-9C4C-A5C1F2BA8297}" srcOrd="0" destOrd="0" presId="urn:microsoft.com/office/officeart/2005/8/layout/vList3"/>
    <dgm:cxn modelId="{8626F718-99DE-44C4-AF99-FC8F1FF266A5}" type="presParOf" srcId="{CC4CAA4D-D314-474F-9936-A6FE0138D68C}" destId="{9C2F5BDB-5AE8-4344-96EB-563D3484300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EDBCAF9-BD7D-4345-89D9-F75DA7626A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AFFF55B2-6BF1-41CA-A88C-07B741ACC9AC}">
      <dgm:prSet/>
      <dgm:spPr/>
      <dgm:t>
        <a:bodyPr/>
        <a:lstStyle/>
        <a:p>
          <a:pPr rtl="0"/>
          <a:r>
            <a:rPr lang="ru-RU" dirty="0" smtClean="0"/>
            <a:t>Данное состояние,  в свою очередь, значительно сокращает сроки расследования и рассмотрения уголовных дел. Следует подчеркнуть, что, несмотря на известную специфику различных видов экспертиз взаимодействие возможно при совместном изучении и обобщении судебно-следственной и экспертной практики и разработке профилактических мероприятий, при научной и экспериментальной работе. </a:t>
          </a:r>
          <a:endParaRPr lang="ro-RO" dirty="0"/>
        </a:p>
      </dgm:t>
    </dgm:pt>
    <dgm:pt modelId="{188A02E4-93EF-42EB-B1E4-2B55F4EC2937}" type="parTrans" cxnId="{6232AE10-288E-4C80-BAD9-49CF1777A168}">
      <dgm:prSet/>
      <dgm:spPr/>
      <dgm:t>
        <a:bodyPr/>
        <a:lstStyle/>
        <a:p>
          <a:endParaRPr lang="ro-RO"/>
        </a:p>
      </dgm:t>
    </dgm:pt>
    <dgm:pt modelId="{86975140-0D1C-4153-83A7-E4FF92759EF2}" type="sibTrans" cxnId="{6232AE10-288E-4C80-BAD9-49CF1777A168}">
      <dgm:prSet/>
      <dgm:spPr/>
      <dgm:t>
        <a:bodyPr/>
        <a:lstStyle/>
        <a:p>
          <a:endParaRPr lang="ro-RO"/>
        </a:p>
      </dgm:t>
    </dgm:pt>
    <dgm:pt modelId="{05E09CE7-F01A-4BC0-A7B1-F22CF8BC3B3C}">
      <dgm:prSet/>
      <dgm:spPr/>
      <dgm:t>
        <a:bodyPr/>
        <a:lstStyle/>
        <a:p>
          <a:pPr rtl="0"/>
          <a:r>
            <a:rPr lang="ru-RU" smtClean="0"/>
            <a:t>Эти возможности обусловлены общностью научных методов исследования и единством целей, которые приходится решать судебным экспертам-бухгалтерам и криминалистам в их повседневной практике. </a:t>
          </a:r>
          <a:endParaRPr lang="ro-RO" dirty="0"/>
        </a:p>
      </dgm:t>
    </dgm:pt>
    <dgm:pt modelId="{6BFD54C0-B26D-49C4-A6F0-C8E83BE23D98}" type="parTrans" cxnId="{77458E2F-221B-4CE6-9AE1-BE4F9C03043E}">
      <dgm:prSet/>
      <dgm:spPr/>
    </dgm:pt>
    <dgm:pt modelId="{6B021075-6F0A-44B6-9F48-F40D4972F59D}" type="sibTrans" cxnId="{77458E2F-221B-4CE6-9AE1-BE4F9C03043E}">
      <dgm:prSet/>
      <dgm:spPr/>
    </dgm:pt>
    <dgm:pt modelId="{A31BD4E6-D77B-4797-8D84-6A7E1D76528A}" type="pres">
      <dgm:prSet presAssocID="{7EDBCAF9-BD7D-4345-89D9-F75DA7626A14}" presName="linear" presStyleCnt="0">
        <dgm:presLayoutVars>
          <dgm:animLvl val="lvl"/>
          <dgm:resizeHandles val="exact"/>
        </dgm:presLayoutVars>
      </dgm:prSet>
      <dgm:spPr/>
    </dgm:pt>
    <dgm:pt modelId="{84D2F355-9322-40C4-8FAE-BFD733B39A29}" type="pres">
      <dgm:prSet presAssocID="{AFFF55B2-6BF1-41CA-A88C-07B741ACC9A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DD32CF8-4EEA-45B6-B2FD-7E863832885E}" type="pres">
      <dgm:prSet presAssocID="{86975140-0D1C-4153-83A7-E4FF92759EF2}" presName="spacer" presStyleCnt="0"/>
      <dgm:spPr/>
    </dgm:pt>
    <dgm:pt modelId="{FD4A95B6-7EED-49B9-9324-1F3571CB1ED2}" type="pres">
      <dgm:prSet presAssocID="{05E09CE7-F01A-4BC0-A7B1-F22CF8BC3B3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232AE10-288E-4C80-BAD9-49CF1777A168}" srcId="{7EDBCAF9-BD7D-4345-89D9-F75DA7626A14}" destId="{AFFF55B2-6BF1-41CA-A88C-07B741ACC9AC}" srcOrd="0" destOrd="0" parTransId="{188A02E4-93EF-42EB-B1E4-2B55F4EC2937}" sibTransId="{86975140-0D1C-4153-83A7-E4FF92759EF2}"/>
    <dgm:cxn modelId="{665C2262-74FA-4391-97AF-B165B78F4F53}" type="presOf" srcId="{7EDBCAF9-BD7D-4345-89D9-F75DA7626A14}" destId="{A31BD4E6-D77B-4797-8D84-6A7E1D76528A}" srcOrd="0" destOrd="0" presId="urn:microsoft.com/office/officeart/2005/8/layout/vList2"/>
    <dgm:cxn modelId="{77051171-9D76-4B4F-9758-CFE2AA93C418}" type="presOf" srcId="{05E09CE7-F01A-4BC0-A7B1-F22CF8BC3B3C}" destId="{FD4A95B6-7EED-49B9-9324-1F3571CB1ED2}" srcOrd="0" destOrd="0" presId="urn:microsoft.com/office/officeart/2005/8/layout/vList2"/>
    <dgm:cxn modelId="{77458E2F-221B-4CE6-9AE1-BE4F9C03043E}" srcId="{7EDBCAF9-BD7D-4345-89D9-F75DA7626A14}" destId="{05E09CE7-F01A-4BC0-A7B1-F22CF8BC3B3C}" srcOrd="1" destOrd="0" parTransId="{6BFD54C0-B26D-49C4-A6F0-C8E83BE23D98}" sibTransId="{6B021075-6F0A-44B6-9F48-F40D4972F59D}"/>
    <dgm:cxn modelId="{EFD7AA3E-C11C-4AE6-A45F-D95AC2AE5377}" type="presOf" srcId="{AFFF55B2-6BF1-41CA-A88C-07B741ACC9AC}" destId="{84D2F355-9322-40C4-8FAE-BFD733B39A29}" srcOrd="0" destOrd="0" presId="urn:microsoft.com/office/officeart/2005/8/layout/vList2"/>
    <dgm:cxn modelId="{FD5150B3-9BAD-4E9D-BA2B-5745BB40E888}" type="presParOf" srcId="{A31BD4E6-D77B-4797-8D84-6A7E1D76528A}" destId="{84D2F355-9322-40C4-8FAE-BFD733B39A29}" srcOrd="0" destOrd="0" presId="urn:microsoft.com/office/officeart/2005/8/layout/vList2"/>
    <dgm:cxn modelId="{636E9C6B-EAD1-4E98-B295-15FF2EADCB72}" type="presParOf" srcId="{A31BD4E6-D77B-4797-8D84-6A7E1D76528A}" destId="{8DD32CF8-4EEA-45B6-B2FD-7E863832885E}" srcOrd="1" destOrd="0" presId="urn:microsoft.com/office/officeart/2005/8/layout/vList2"/>
    <dgm:cxn modelId="{C76D8651-6EAF-4CCD-AA4C-790C8E8BC3F7}" type="presParOf" srcId="{A31BD4E6-D77B-4797-8D84-6A7E1D76528A}" destId="{FD4A95B6-7EED-49B9-9324-1F3571CB1ED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671B8F3-A48E-4E67-800D-1C1354661D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9A392EDB-7F13-485A-8F02-71858D67D837}">
      <dgm:prSet/>
      <dgm:spPr/>
      <dgm:t>
        <a:bodyPr/>
        <a:lstStyle/>
        <a:p>
          <a:pPr algn="just" rtl="0"/>
          <a:r>
            <a:rPr lang="ru-RU" dirty="0" smtClean="0"/>
            <a:t>Считаем, что приведенный нами анализ относительно становления и развития судебно-экономических экспертиз в Республике Молдова, позволит  более четко представить закономерности, по которым следует экспертная наука и практика, вне зависимости от специальности, так как, пренебрежение к прошлому, неизбежно приводит к противоречивости и непоследовательности действий в настоящем и будущем.</a:t>
          </a:r>
          <a:endParaRPr lang="ro-RO" dirty="0"/>
        </a:p>
      </dgm:t>
    </dgm:pt>
    <dgm:pt modelId="{16216C7E-B12C-4244-BF9B-F4A83223915F}" type="parTrans" cxnId="{7FB654FD-DD27-4992-91D2-90CAA449EE5D}">
      <dgm:prSet/>
      <dgm:spPr/>
      <dgm:t>
        <a:bodyPr/>
        <a:lstStyle/>
        <a:p>
          <a:endParaRPr lang="ro-RO"/>
        </a:p>
      </dgm:t>
    </dgm:pt>
    <dgm:pt modelId="{AF80AD2C-F5C8-4B04-81CB-D75B91021E75}" type="sibTrans" cxnId="{7FB654FD-DD27-4992-91D2-90CAA449EE5D}">
      <dgm:prSet/>
      <dgm:spPr/>
      <dgm:t>
        <a:bodyPr/>
        <a:lstStyle/>
        <a:p>
          <a:endParaRPr lang="ro-RO"/>
        </a:p>
      </dgm:t>
    </dgm:pt>
    <dgm:pt modelId="{DBEB04DA-AC76-4811-8190-996341CC03E1}" type="pres">
      <dgm:prSet presAssocID="{0671B8F3-A48E-4E67-800D-1C1354661DED}" presName="linear" presStyleCnt="0">
        <dgm:presLayoutVars>
          <dgm:animLvl val="lvl"/>
          <dgm:resizeHandles val="exact"/>
        </dgm:presLayoutVars>
      </dgm:prSet>
      <dgm:spPr/>
    </dgm:pt>
    <dgm:pt modelId="{39AE0B33-F0BB-49B3-9EBA-6A3C58D6666B}" type="pres">
      <dgm:prSet presAssocID="{9A392EDB-7F13-485A-8F02-71858D67D837}" presName="parentText" presStyleLbl="node1" presStyleIdx="0" presStyleCnt="1" custLinFactNeighborX="5786" custLinFactNeighborY="-3191">
        <dgm:presLayoutVars>
          <dgm:chMax val="0"/>
          <dgm:bulletEnabled val="1"/>
        </dgm:presLayoutVars>
      </dgm:prSet>
      <dgm:spPr/>
    </dgm:pt>
  </dgm:ptLst>
  <dgm:cxnLst>
    <dgm:cxn modelId="{D280712A-04AB-4F78-97A3-58E9CC27D653}" type="presOf" srcId="{0671B8F3-A48E-4E67-800D-1C1354661DED}" destId="{DBEB04DA-AC76-4811-8190-996341CC03E1}" srcOrd="0" destOrd="0" presId="urn:microsoft.com/office/officeart/2005/8/layout/vList2"/>
    <dgm:cxn modelId="{7FB654FD-DD27-4992-91D2-90CAA449EE5D}" srcId="{0671B8F3-A48E-4E67-800D-1C1354661DED}" destId="{9A392EDB-7F13-485A-8F02-71858D67D837}" srcOrd="0" destOrd="0" parTransId="{16216C7E-B12C-4244-BF9B-F4A83223915F}" sibTransId="{AF80AD2C-F5C8-4B04-81CB-D75B91021E75}"/>
    <dgm:cxn modelId="{33997805-DB6A-4C08-9DF7-7F8B6615BD0E}" type="presOf" srcId="{9A392EDB-7F13-485A-8F02-71858D67D837}" destId="{39AE0B33-F0BB-49B3-9EBA-6A3C58D6666B}" srcOrd="0" destOrd="0" presId="urn:microsoft.com/office/officeart/2005/8/layout/vList2"/>
    <dgm:cxn modelId="{65CA905D-9299-4528-834B-6B9C6B6AAE87}" type="presParOf" srcId="{DBEB04DA-AC76-4811-8190-996341CC03E1}" destId="{39AE0B33-F0BB-49B3-9EBA-6A3C58D666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2B09DE-FC2E-437B-B207-A9ACF097F1C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887EA56C-F57D-42D9-8F92-E4E82ADC1031}">
      <dgm:prSet custT="1"/>
      <dgm:spPr/>
      <dgm:t>
        <a:bodyPr/>
        <a:lstStyle/>
        <a:p>
          <a:pPr rtl="0"/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Бюро государственной бухгалтерской экспертизы (БГБЭ)</a:t>
          </a:r>
          <a:r>
            <a:rPr lang="ru-RU" sz="1400" dirty="0" smtClean="0"/>
            <a:t> </a:t>
          </a:r>
          <a:endParaRPr lang="ro-RO" sz="1400" dirty="0"/>
        </a:p>
      </dgm:t>
    </dgm:pt>
    <dgm:pt modelId="{0AC1A8FF-64D2-4EEC-8BEA-004B00CFD3FF}" type="parTrans" cxnId="{BD108A3A-7EEF-41C0-A0C6-F3369018A833}">
      <dgm:prSet/>
      <dgm:spPr/>
      <dgm:t>
        <a:bodyPr/>
        <a:lstStyle/>
        <a:p>
          <a:endParaRPr lang="ro-RO"/>
        </a:p>
      </dgm:t>
    </dgm:pt>
    <dgm:pt modelId="{3D3487D0-6D1F-4E25-9DFD-924F2B74DFFE}" type="sibTrans" cxnId="{BD108A3A-7EEF-41C0-A0C6-F3369018A833}">
      <dgm:prSet/>
      <dgm:spPr/>
      <dgm:t>
        <a:bodyPr/>
        <a:lstStyle/>
        <a:p>
          <a:endParaRPr lang="ro-RO"/>
        </a:p>
      </dgm:t>
    </dgm:pt>
    <dgm:pt modelId="{C1094881-5B41-46A8-8D6B-DFF55B70E0BE}">
      <dgm:prSet custT="1"/>
      <dgm:spPr/>
      <dgm:t>
        <a:bodyPr/>
        <a:lstStyle/>
        <a:p>
          <a:pPr rtl="0"/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Научно-</a:t>
          </a:r>
          <a:r>
            <a:rPr lang="ru-RU" sz="14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исследовательской,</a:t>
          </a:r>
          <a:r>
            <a:rPr lang="ru-RU" sz="14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лабораторией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 судебной экспертизы (НИЛСЭ) при Кишиневском государственном университете</a:t>
          </a:r>
          <a:endParaRPr lang="ro-RO" sz="14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rtl="0"/>
          <a:endParaRPr lang="ro-RO" sz="700" dirty="0"/>
        </a:p>
      </dgm:t>
    </dgm:pt>
    <dgm:pt modelId="{EE7FD9CB-681D-4E02-A660-009CF6020237}" type="parTrans" cxnId="{153AF6ED-6881-4C07-997B-1CE15FA0B0D2}">
      <dgm:prSet/>
      <dgm:spPr/>
      <dgm:t>
        <a:bodyPr/>
        <a:lstStyle/>
        <a:p>
          <a:endParaRPr lang="ro-RO"/>
        </a:p>
      </dgm:t>
    </dgm:pt>
    <dgm:pt modelId="{A7008472-6056-49AD-BFC8-CBC074F81535}" type="sibTrans" cxnId="{153AF6ED-6881-4C07-997B-1CE15FA0B0D2}">
      <dgm:prSet/>
      <dgm:spPr/>
      <dgm:t>
        <a:bodyPr/>
        <a:lstStyle/>
        <a:p>
          <a:endParaRPr lang="ro-RO"/>
        </a:p>
      </dgm:t>
    </dgm:pt>
    <dgm:pt modelId="{D71DC4F7-B912-4C58-9BA5-1893F55752F9}" type="pres">
      <dgm:prSet presAssocID="{BD2B09DE-FC2E-437B-B207-A9ACF097F1C8}" presName="Name0" presStyleCnt="0">
        <dgm:presLayoutVars>
          <dgm:dir/>
          <dgm:animLvl val="lvl"/>
          <dgm:resizeHandles val="exact"/>
        </dgm:presLayoutVars>
      </dgm:prSet>
      <dgm:spPr/>
    </dgm:pt>
    <dgm:pt modelId="{F7C1AB78-B9A6-472F-8E2E-FF404C3AABD2}" type="pres">
      <dgm:prSet presAssocID="{887EA56C-F57D-42D9-8F92-E4E82ADC1031}" presName="parTxOnly" presStyleLbl="node1" presStyleIdx="0" presStyleCnt="2" custScaleX="163646" custScaleY="196605" custLinFactY="14149" custLinFactNeighborX="27239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7906FE74-D42D-46B1-9C41-98FE6520E256}" type="pres">
      <dgm:prSet presAssocID="{3D3487D0-6D1F-4E25-9DFD-924F2B74DFFE}" presName="parTxOnlySpace" presStyleCnt="0"/>
      <dgm:spPr/>
    </dgm:pt>
    <dgm:pt modelId="{472FF264-C8A5-4293-9F30-AE82B271D491}" type="pres">
      <dgm:prSet presAssocID="{C1094881-5B41-46A8-8D6B-DFF55B70E0BE}" presName="parTxOnly" presStyleLbl="node1" presStyleIdx="1" presStyleCnt="2" custScaleX="254597" custScaleY="207445" custLinFactX="4562" custLinFactY="18212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703CB82E-D185-4F2C-9C1E-9E0A7E0FC6E6}" type="presOf" srcId="{887EA56C-F57D-42D9-8F92-E4E82ADC1031}" destId="{F7C1AB78-B9A6-472F-8E2E-FF404C3AABD2}" srcOrd="0" destOrd="0" presId="urn:microsoft.com/office/officeart/2005/8/layout/chevron1"/>
    <dgm:cxn modelId="{E2CFC9F9-F84B-4889-8B5F-A59D1794D109}" type="presOf" srcId="{C1094881-5B41-46A8-8D6B-DFF55B70E0BE}" destId="{472FF264-C8A5-4293-9F30-AE82B271D491}" srcOrd="0" destOrd="0" presId="urn:microsoft.com/office/officeart/2005/8/layout/chevron1"/>
    <dgm:cxn modelId="{153AF6ED-6881-4C07-997B-1CE15FA0B0D2}" srcId="{BD2B09DE-FC2E-437B-B207-A9ACF097F1C8}" destId="{C1094881-5B41-46A8-8D6B-DFF55B70E0BE}" srcOrd="1" destOrd="0" parTransId="{EE7FD9CB-681D-4E02-A660-009CF6020237}" sibTransId="{A7008472-6056-49AD-BFC8-CBC074F81535}"/>
    <dgm:cxn modelId="{F68C17E7-270E-42C7-B8C4-949A9E009553}" type="presOf" srcId="{BD2B09DE-FC2E-437B-B207-A9ACF097F1C8}" destId="{D71DC4F7-B912-4C58-9BA5-1893F55752F9}" srcOrd="0" destOrd="0" presId="urn:microsoft.com/office/officeart/2005/8/layout/chevron1"/>
    <dgm:cxn modelId="{BD108A3A-7EEF-41C0-A0C6-F3369018A833}" srcId="{BD2B09DE-FC2E-437B-B207-A9ACF097F1C8}" destId="{887EA56C-F57D-42D9-8F92-E4E82ADC1031}" srcOrd="0" destOrd="0" parTransId="{0AC1A8FF-64D2-4EEC-8BEA-004B00CFD3FF}" sibTransId="{3D3487D0-6D1F-4E25-9DFD-924F2B74DFFE}"/>
    <dgm:cxn modelId="{128160C9-1B17-4AE3-B5A5-9FBEB535D78D}" type="presParOf" srcId="{D71DC4F7-B912-4C58-9BA5-1893F55752F9}" destId="{F7C1AB78-B9A6-472F-8E2E-FF404C3AABD2}" srcOrd="0" destOrd="0" presId="urn:microsoft.com/office/officeart/2005/8/layout/chevron1"/>
    <dgm:cxn modelId="{C014CF1D-B364-4010-8924-8CD9F7711243}" type="presParOf" srcId="{D71DC4F7-B912-4C58-9BA5-1893F55752F9}" destId="{7906FE74-D42D-46B1-9C41-98FE6520E256}" srcOrd="1" destOrd="0" presId="urn:microsoft.com/office/officeart/2005/8/layout/chevron1"/>
    <dgm:cxn modelId="{878B659D-5F3A-46C6-8C2B-7A433B4897A0}" type="presParOf" srcId="{D71DC4F7-B912-4C58-9BA5-1893F55752F9}" destId="{472FF264-C8A5-4293-9F30-AE82B271D491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050BE1-C52F-44A3-9C9B-73D5410D43BD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59FF9008-76DA-468C-9E18-336AB59C2447}">
      <dgm:prSet/>
      <dgm:spPr/>
      <dgm:t>
        <a:bodyPr/>
        <a:lstStyle/>
        <a:p>
          <a:pPr rtl="0"/>
          <a:r>
            <a:rPr lang="ru-RU" dirty="0" smtClean="0"/>
            <a:t>научно-исследовательская лаборатория при юридическом факультете, которая впоследствии соединённая с БГБЭ, стояли у истоков сегодняшнего Национального Центра Судебных Экспертиз при Министерстве Юстиции Республики Молдова (), была открыта изначально, на базе кафедры криминалистики Кишиневского государственного университета, </a:t>
          </a:r>
        </a:p>
      </dgm:t>
    </dgm:pt>
    <dgm:pt modelId="{14B37894-21A9-45C3-95F2-D7C759CC3FFA}" type="parTrans" cxnId="{2ADAD22A-1E29-482E-9536-19B82FE1AD6E}">
      <dgm:prSet/>
      <dgm:spPr/>
      <dgm:t>
        <a:bodyPr/>
        <a:lstStyle/>
        <a:p>
          <a:endParaRPr lang="ro-RO"/>
        </a:p>
      </dgm:t>
    </dgm:pt>
    <dgm:pt modelId="{C3ADF00F-6C34-4D59-B4EB-1894E5BAB524}" type="sibTrans" cxnId="{2ADAD22A-1E29-482E-9536-19B82FE1AD6E}">
      <dgm:prSet/>
      <dgm:spPr/>
      <dgm:t>
        <a:bodyPr/>
        <a:lstStyle/>
        <a:p>
          <a:endParaRPr lang="ro-RO"/>
        </a:p>
      </dgm:t>
    </dgm:pt>
    <dgm:pt modelId="{52D3A46E-BBC6-4125-9ABD-798E714BA509}">
      <dgm:prSet/>
      <dgm:spPr/>
      <dgm:t>
        <a:bodyPr/>
        <a:lstStyle/>
        <a:p>
          <a:pPr rtl="0"/>
          <a:r>
            <a:rPr lang="ru-RU" smtClean="0"/>
            <a:t>благодаря </a:t>
          </a:r>
          <a:r>
            <a:rPr lang="ru-RU" dirty="0" smtClean="0"/>
            <a:t>Одесскому Научно-исследовательскому Институту Судебных Экспертиз. </a:t>
          </a:r>
          <a:endParaRPr lang="ro-RO" dirty="0"/>
        </a:p>
      </dgm:t>
    </dgm:pt>
    <dgm:pt modelId="{08E65ECC-7EC9-4CA3-A810-4A0FE6E1EB3E}" type="parTrans" cxnId="{E932ADE9-6C5D-4B1A-9CF7-477DA1B62CB7}">
      <dgm:prSet/>
      <dgm:spPr/>
      <dgm:t>
        <a:bodyPr/>
        <a:lstStyle/>
        <a:p>
          <a:endParaRPr lang="ro-RO"/>
        </a:p>
      </dgm:t>
    </dgm:pt>
    <dgm:pt modelId="{14AE591B-570E-4E7F-BB09-7E7B402528FC}" type="sibTrans" cxnId="{E932ADE9-6C5D-4B1A-9CF7-477DA1B62CB7}">
      <dgm:prSet/>
      <dgm:spPr/>
      <dgm:t>
        <a:bodyPr/>
        <a:lstStyle/>
        <a:p>
          <a:endParaRPr lang="ro-RO"/>
        </a:p>
      </dgm:t>
    </dgm:pt>
    <dgm:pt modelId="{B94A9C0E-2E79-48C4-84C0-C72A3D92C013}" type="pres">
      <dgm:prSet presAssocID="{9E050BE1-C52F-44A3-9C9B-73D5410D43B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CD78F04-ABD9-45B9-AF1E-B2E4FC34A68F}" type="pres">
      <dgm:prSet presAssocID="{59FF9008-76DA-468C-9E18-336AB59C2447}" presName="circle1" presStyleLbl="nod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A57437C-394C-4162-9717-04B9166893BA}" type="pres">
      <dgm:prSet presAssocID="{59FF9008-76DA-468C-9E18-336AB59C2447}" presName="space" presStyleCnt="0"/>
      <dgm:spPr/>
    </dgm:pt>
    <dgm:pt modelId="{98D98770-FA8A-43F7-8B16-F643166F1487}" type="pres">
      <dgm:prSet presAssocID="{59FF9008-76DA-468C-9E18-336AB59C2447}" presName="rect1" presStyleLbl="alignAcc1" presStyleIdx="0" presStyleCnt="2"/>
      <dgm:spPr/>
      <dgm:t>
        <a:bodyPr/>
        <a:lstStyle/>
        <a:p>
          <a:endParaRPr lang="ro-RO"/>
        </a:p>
      </dgm:t>
    </dgm:pt>
    <dgm:pt modelId="{07643D4A-EBFF-47D7-9DD7-F3AE1BD4AC00}" type="pres">
      <dgm:prSet presAssocID="{52D3A46E-BBC6-4125-9ABD-798E714BA509}" presName="vertSpace2" presStyleLbl="node1" presStyleIdx="0" presStyleCnt="2"/>
      <dgm:spPr/>
    </dgm:pt>
    <dgm:pt modelId="{28A89DC1-514A-4AC0-806C-5BE9F7D5039D}" type="pres">
      <dgm:prSet presAssocID="{52D3A46E-BBC6-4125-9ABD-798E714BA509}" presName="circle2" presStyleLbl="node1" presStyleIdx="1" presStyleCnt="2" custScaleX="19602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57A5E8C-4F65-4FFB-A98D-D9C3E2DF6319}" type="pres">
      <dgm:prSet presAssocID="{52D3A46E-BBC6-4125-9ABD-798E714BA509}" presName="rect2" presStyleLbl="alignAcc1" presStyleIdx="1" presStyleCnt="2"/>
      <dgm:spPr/>
    </dgm:pt>
    <dgm:pt modelId="{1FAED60F-BC1D-4877-89BC-640CD021F2D6}" type="pres">
      <dgm:prSet presAssocID="{59FF9008-76DA-468C-9E18-336AB59C2447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0BDD7B71-1C6A-427A-976F-CF478040B43D}" type="pres">
      <dgm:prSet presAssocID="{52D3A46E-BBC6-4125-9ABD-798E714BA509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E932ADE9-6C5D-4B1A-9CF7-477DA1B62CB7}" srcId="{9E050BE1-C52F-44A3-9C9B-73D5410D43BD}" destId="{52D3A46E-BBC6-4125-9ABD-798E714BA509}" srcOrd="1" destOrd="0" parTransId="{08E65ECC-7EC9-4CA3-A810-4A0FE6E1EB3E}" sibTransId="{14AE591B-570E-4E7F-BB09-7E7B402528FC}"/>
    <dgm:cxn modelId="{148CA281-4D75-4A8B-A3C1-B5580534A929}" type="presOf" srcId="{59FF9008-76DA-468C-9E18-336AB59C2447}" destId="{98D98770-FA8A-43F7-8B16-F643166F1487}" srcOrd="0" destOrd="0" presId="urn:microsoft.com/office/officeart/2005/8/layout/target3"/>
    <dgm:cxn modelId="{2ADAD22A-1E29-482E-9536-19B82FE1AD6E}" srcId="{9E050BE1-C52F-44A3-9C9B-73D5410D43BD}" destId="{59FF9008-76DA-468C-9E18-336AB59C2447}" srcOrd="0" destOrd="0" parTransId="{14B37894-21A9-45C3-95F2-D7C759CC3FFA}" sibTransId="{C3ADF00F-6C34-4D59-B4EB-1894E5BAB524}"/>
    <dgm:cxn modelId="{0B7D8725-575A-4731-8B3E-F2EB4D04D137}" type="presOf" srcId="{9E050BE1-C52F-44A3-9C9B-73D5410D43BD}" destId="{B94A9C0E-2E79-48C4-84C0-C72A3D92C013}" srcOrd="0" destOrd="0" presId="urn:microsoft.com/office/officeart/2005/8/layout/target3"/>
    <dgm:cxn modelId="{46B1294B-4EBA-4DA9-B9F9-DE872FFF9084}" type="presOf" srcId="{59FF9008-76DA-468C-9E18-336AB59C2447}" destId="{1FAED60F-BC1D-4877-89BC-640CD021F2D6}" srcOrd="1" destOrd="0" presId="urn:microsoft.com/office/officeart/2005/8/layout/target3"/>
    <dgm:cxn modelId="{9B42A623-D0B0-4A00-ABF4-D7492D0C8DE3}" type="presOf" srcId="{52D3A46E-BBC6-4125-9ABD-798E714BA509}" destId="{0BDD7B71-1C6A-427A-976F-CF478040B43D}" srcOrd="1" destOrd="0" presId="urn:microsoft.com/office/officeart/2005/8/layout/target3"/>
    <dgm:cxn modelId="{B899A1C7-D5ED-4FBF-A8C4-50944750373B}" type="presOf" srcId="{52D3A46E-BBC6-4125-9ABD-798E714BA509}" destId="{A57A5E8C-4F65-4FFB-A98D-D9C3E2DF6319}" srcOrd="0" destOrd="0" presId="urn:microsoft.com/office/officeart/2005/8/layout/target3"/>
    <dgm:cxn modelId="{859555C9-8E8A-4F66-8217-83A462B178BE}" type="presParOf" srcId="{B94A9C0E-2E79-48C4-84C0-C72A3D92C013}" destId="{CCD78F04-ABD9-45B9-AF1E-B2E4FC34A68F}" srcOrd="0" destOrd="0" presId="urn:microsoft.com/office/officeart/2005/8/layout/target3"/>
    <dgm:cxn modelId="{4A935048-8E9F-4E7B-A067-B7CAF3FC9B46}" type="presParOf" srcId="{B94A9C0E-2E79-48C4-84C0-C72A3D92C013}" destId="{8A57437C-394C-4162-9717-04B9166893BA}" srcOrd="1" destOrd="0" presId="urn:microsoft.com/office/officeart/2005/8/layout/target3"/>
    <dgm:cxn modelId="{44E79AC6-6C6C-440A-9BCB-D7896F0E01C8}" type="presParOf" srcId="{B94A9C0E-2E79-48C4-84C0-C72A3D92C013}" destId="{98D98770-FA8A-43F7-8B16-F643166F1487}" srcOrd="2" destOrd="0" presId="urn:microsoft.com/office/officeart/2005/8/layout/target3"/>
    <dgm:cxn modelId="{D034D298-2E21-4BC0-A2D4-209E6E188552}" type="presParOf" srcId="{B94A9C0E-2E79-48C4-84C0-C72A3D92C013}" destId="{07643D4A-EBFF-47D7-9DD7-F3AE1BD4AC00}" srcOrd="3" destOrd="0" presId="urn:microsoft.com/office/officeart/2005/8/layout/target3"/>
    <dgm:cxn modelId="{24799966-42E8-4D0A-A085-457E53E4517A}" type="presParOf" srcId="{B94A9C0E-2E79-48C4-84C0-C72A3D92C013}" destId="{28A89DC1-514A-4AC0-806C-5BE9F7D5039D}" srcOrd="4" destOrd="0" presId="urn:microsoft.com/office/officeart/2005/8/layout/target3"/>
    <dgm:cxn modelId="{DE2E6808-6617-43A3-8AE6-FCB4022F1607}" type="presParOf" srcId="{B94A9C0E-2E79-48C4-84C0-C72A3D92C013}" destId="{A57A5E8C-4F65-4FFB-A98D-D9C3E2DF6319}" srcOrd="5" destOrd="0" presId="urn:microsoft.com/office/officeart/2005/8/layout/target3"/>
    <dgm:cxn modelId="{117A2130-D070-43CC-AA11-AAC1EC98DCB0}" type="presParOf" srcId="{B94A9C0E-2E79-48C4-84C0-C72A3D92C013}" destId="{1FAED60F-BC1D-4877-89BC-640CD021F2D6}" srcOrd="6" destOrd="0" presId="urn:microsoft.com/office/officeart/2005/8/layout/target3"/>
    <dgm:cxn modelId="{25EB6336-E221-4BEB-A0FA-2154BC1A43E4}" type="presParOf" srcId="{B94A9C0E-2E79-48C4-84C0-C72A3D92C013}" destId="{0BDD7B71-1C6A-427A-976F-CF478040B43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60FDDC-D776-4A5D-959A-9C2B5C8459E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9C4DE7ED-5278-4421-8947-95B4ADE8DF9D}">
      <dgm:prSet/>
      <dgm:spPr/>
      <dgm:t>
        <a:bodyPr/>
        <a:lstStyle/>
        <a:p>
          <a:pPr rtl="0"/>
          <a:r>
            <a:rPr lang="ru-RU" dirty="0" smtClean="0"/>
            <a:t>18 сентября 1962 года был освобожден от работы приказом №66   старший научный сотрудник  отдела криминалистики </a:t>
          </a:r>
          <a:r>
            <a:rPr lang="ru-RU" dirty="0" err="1" smtClean="0"/>
            <a:t>Вольвоч</a:t>
          </a:r>
          <a:r>
            <a:rPr lang="ru-RU" dirty="0" smtClean="0"/>
            <a:t> Николай Самуилович, для создания при юридическом факультете Кишиневского Госуниверситета Научно-Исследовательской Лаборатории Криминалистических Судебных Экспертиз (НИЛКСЭ), приказ по Кишиневскому Госуниверситету о зачислении  № 174  от 22 сентября 1962 года). </a:t>
          </a:r>
          <a:endParaRPr lang="ro-RO" dirty="0"/>
        </a:p>
      </dgm:t>
    </dgm:pt>
    <dgm:pt modelId="{35CA9198-1893-4E27-B2C4-F32715C318D2}" type="parTrans" cxnId="{4945DC87-3613-4976-981F-B41877B5C112}">
      <dgm:prSet/>
      <dgm:spPr/>
      <dgm:t>
        <a:bodyPr/>
        <a:lstStyle/>
        <a:p>
          <a:endParaRPr lang="ro-RO"/>
        </a:p>
      </dgm:t>
    </dgm:pt>
    <dgm:pt modelId="{34CC11BE-56E1-4E3F-9186-22360C086D5B}" type="sibTrans" cxnId="{4945DC87-3613-4976-981F-B41877B5C112}">
      <dgm:prSet/>
      <dgm:spPr/>
      <dgm:t>
        <a:bodyPr/>
        <a:lstStyle/>
        <a:p>
          <a:endParaRPr lang="ro-RO"/>
        </a:p>
      </dgm:t>
    </dgm:pt>
    <dgm:pt modelId="{A9A66BE1-D899-4ADB-9C8E-0BA46656E291}" type="pres">
      <dgm:prSet presAssocID="{3460FDDC-D776-4A5D-959A-9C2B5C8459E7}" presName="compositeShape" presStyleCnt="0">
        <dgm:presLayoutVars>
          <dgm:dir/>
          <dgm:resizeHandles/>
        </dgm:presLayoutVars>
      </dgm:prSet>
      <dgm:spPr/>
    </dgm:pt>
    <dgm:pt modelId="{25D69AC2-8B6F-46FD-B7BE-C0DB8E1DE742}" type="pres">
      <dgm:prSet presAssocID="{3460FDDC-D776-4A5D-959A-9C2B5C8459E7}" presName="pyramid" presStyleLbl="node1" presStyleIdx="0" presStyleCnt="1"/>
      <dgm:spPr/>
    </dgm:pt>
    <dgm:pt modelId="{CD6CBD4D-9173-47AF-9228-F69E4E5B69E5}" type="pres">
      <dgm:prSet presAssocID="{3460FDDC-D776-4A5D-959A-9C2B5C8459E7}" presName="theList" presStyleCnt="0"/>
      <dgm:spPr/>
    </dgm:pt>
    <dgm:pt modelId="{09458CCB-4543-4148-A3CE-B8136B7D91D7}" type="pres">
      <dgm:prSet presAssocID="{9C4DE7ED-5278-4421-8947-95B4ADE8DF9D}" presName="aNode" presStyleLbl="fgAcc1" presStyleIdx="0" presStyleCnt="1">
        <dgm:presLayoutVars>
          <dgm:bulletEnabled val="1"/>
        </dgm:presLayoutVars>
      </dgm:prSet>
      <dgm:spPr/>
    </dgm:pt>
    <dgm:pt modelId="{23621C5C-ECF9-4FC2-BD20-DE1C2AF7650F}" type="pres">
      <dgm:prSet presAssocID="{9C4DE7ED-5278-4421-8947-95B4ADE8DF9D}" presName="aSpace" presStyleCnt="0"/>
      <dgm:spPr/>
    </dgm:pt>
  </dgm:ptLst>
  <dgm:cxnLst>
    <dgm:cxn modelId="{4945DC87-3613-4976-981F-B41877B5C112}" srcId="{3460FDDC-D776-4A5D-959A-9C2B5C8459E7}" destId="{9C4DE7ED-5278-4421-8947-95B4ADE8DF9D}" srcOrd="0" destOrd="0" parTransId="{35CA9198-1893-4E27-B2C4-F32715C318D2}" sibTransId="{34CC11BE-56E1-4E3F-9186-22360C086D5B}"/>
    <dgm:cxn modelId="{E8CE194F-57D5-4231-A1B3-2067DA1625B3}" type="presOf" srcId="{3460FDDC-D776-4A5D-959A-9C2B5C8459E7}" destId="{A9A66BE1-D899-4ADB-9C8E-0BA46656E291}" srcOrd="0" destOrd="0" presId="urn:microsoft.com/office/officeart/2005/8/layout/pyramid2"/>
    <dgm:cxn modelId="{BEDC0841-4428-4473-9C17-80590533DA7F}" type="presOf" srcId="{9C4DE7ED-5278-4421-8947-95B4ADE8DF9D}" destId="{09458CCB-4543-4148-A3CE-B8136B7D91D7}" srcOrd="0" destOrd="0" presId="urn:microsoft.com/office/officeart/2005/8/layout/pyramid2"/>
    <dgm:cxn modelId="{74C7FCF7-E554-44AE-B7FC-EEF983076720}" type="presParOf" srcId="{A9A66BE1-D899-4ADB-9C8E-0BA46656E291}" destId="{25D69AC2-8B6F-46FD-B7BE-C0DB8E1DE742}" srcOrd="0" destOrd="0" presId="urn:microsoft.com/office/officeart/2005/8/layout/pyramid2"/>
    <dgm:cxn modelId="{2FDD53C5-17F6-498E-A94F-44BFA9F9D1C7}" type="presParOf" srcId="{A9A66BE1-D899-4ADB-9C8E-0BA46656E291}" destId="{CD6CBD4D-9173-47AF-9228-F69E4E5B69E5}" srcOrd="1" destOrd="0" presId="urn:microsoft.com/office/officeart/2005/8/layout/pyramid2"/>
    <dgm:cxn modelId="{856E9459-0CF2-4F3A-A057-69B0D0966EF2}" type="presParOf" srcId="{CD6CBD4D-9173-47AF-9228-F69E4E5B69E5}" destId="{09458CCB-4543-4148-A3CE-B8136B7D91D7}" srcOrd="0" destOrd="0" presId="urn:microsoft.com/office/officeart/2005/8/layout/pyramid2"/>
    <dgm:cxn modelId="{E9EA4E3C-A2AD-4918-9377-053837EFC926}" type="presParOf" srcId="{CD6CBD4D-9173-47AF-9228-F69E4E5B69E5}" destId="{23621C5C-ECF9-4FC2-BD20-DE1C2AF7650F}" srcOrd="1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5C8D76-5A5A-4615-B195-8AC11C21E142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C554BF5D-5371-4791-8CCA-379C76A3556C}">
      <dgm:prSet/>
      <dgm:spPr/>
      <dgm:t>
        <a:bodyPr/>
        <a:lstStyle/>
        <a:p>
          <a:pPr rtl="0"/>
          <a:r>
            <a:rPr lang="ru-RU" dirty="0" smtClean="0"/>
            <a:t>Таким образом, </a:t>
          </a:r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 две лаборатории занимающиеся производством судебных экспертиз, действовали под разными министерствами на протяжении более 10 лет. При этом, бухгалтерскую экспертизу следует отметить как основоположницу  в развитии научной судебно-экспертной деятельности в республике Молдова, так как БГБЭ «старше» на 5 лет, чем НИЛКСЭ.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BFA659E-2401-4134-904A-693B5657A013}" type="parTrans" cxnId="{C4EB3BA2-CFB8-4227-85C3-F18D218900D6}">
      <dgm:prSet/>
      <dgm:spPr/>
      <dgm:t>
        <a:bodyPr/>
        <a:lstStyle/>
        <a:p>
          <a:endParaRPr lang="ro-RO"/>
        </a:p>
      </dgm:t>
    </dgm:pt>
    <dgm:pt modelId="{DD2C38E0-94C9-43F9-8FE8-5D3F164266C4}" type="sibTrans" cxnId="{C4EB3BA2-CFB8-4227-85C3-F18D218900D6}">
      <dgm:prSet/>
      <dgm:spPr/>
      <dgm:t>
        <a:bodyPr/>
        <a:lstStyle/>
        <a:p>
          <a:endParaRPr lang="ro-RO"/>
        </a:p>
      </dgm:t>
    </dgm:pt>
    <dgm:pt modelId="{524B88A8-7A1D-4A0B-9F9A-4ADF5B4EECDB}">
      <dgm:prSet/>
      <dgm:spPr/>
      <dgm:t>
        <a:bodyPr/>
        <a:lstStyle/>
        <a:p>
          <a:pPr algn="just" rtl="0"/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Новая организационная форма судебно-бухгалтерской экспертизы (переход в ведомство Министерства юстиции) улучшила юридическое обоснование заключений экспертов-бухгалтеров, определила права и обязанности экспертов-бухгалтеров. При этом судебно-бухгалтерская экспертиза была объединена с другими видами экспертиз, что позволило создать единую сеть экспертных учреждений, в рамках страны того времени.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9B91BC0-ACB3-4462-8ED0-9BEA04363A1D}" type="parTrans" cxnId="{C63A1256-6062-4919-85C0-BA6658635D93}">
      <dgm:prSet/>
      <dgm:spPr/>
      <dgm:t>
        <a:bodyPr/>
        <a:lstStyle/>
        <a:p>
          <a:endParaRPr lang="ro-RO"/>
        </a:p>
      </dgm:t>
    </dgm:pt>
    <dgm:pt modelId="{B1E620D4-1344-43E3-932B-26674FC33FE5}" type="sibTrans" cxnId="{C63A1256-6062-4919-85C0-BA6658635D93}">
      <dgm:prSet/>
      <dgm:spPr/>
      <dgm:t>
        <a:bodyPr/>
        <a:lstStyle/>
        <a:p>
          <a:endParaRPr lang="ro-RO"/>
        </a:p>
      </dgm:t>
    </dgm:pt>
    <dgm:pt modelId="{7469E162-C452-42CB-8035-DEC25B9BF68D}" type="pres">
      <dgm:prSet presAssocID="{145C8D76-5A5A-4615-B195-8AC11C21E142}" presName="linear" presStyleCnt="0">
        <dgm:presLayoutVars>
          <dgm:animLvl val="lvl"/>
          <dgm:resizeHandles val="exact"/>
        </dgm:presLayoutVars>
      </dgm:prSet>
      <dgm:spPr/>
    </dgm:pt>
    <dgm:pt modelId="{BA3E6010-9800-439B-90E6-20C6080BF5D7}" type="pres">
      <dgm:prSet presAssocID="{C554BF5D-5371-4791-8CCA-379C76A3556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667631C-8E0D-4327-BC55-A852D9B88B08}" type="pres">
      <dgm:prSet presAssocID="{DD2C38E0-94C9-43F9-8FE8-5D3F164266C4}" presName="spacer" presStyleCnt="0"/>
      <dgm:spPr/>
    </dgm:pt>
    <dgm:pt modelId="{A0BC24B6-A430-43A1-BDB9-1127A8C23E21}" type="pres">
      <dgm:prSet presAssocID="{524B88A8-7A1D-4A0B-9F9A-4ADF5B4EECD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4EB3BA2-CFB8-4227-85C3-F18D218900D6}" srcId="{145C8D76-5A5A-4615-B195-8AC11C21E142}" destId="{C554BF5D-5371-4791-8CCA-379C76A3556C}" srcOrd="0" destOrd="0" parTransId="{8BFA659E-2401-4134-904A-693B5657A013}" sibTransId="{DD2C38E0-94C9-43F9-8FE8-5D3F164266C4}"/>
    <dgm:cxn modelId="{C63A1256-6062-4919-85C0-BA6658635D93}" srcId="{145C8D76-5A5A-4615-B195-8AC11C21E142}" destId="{524B88A8-7A1D-4A0B-9F9A-4ADF5B4EECDB}" srcOrd="1" destOrd="0" parTransId="{F9B91BC0-ACB3-4462-8ED0-9BEA04363A1D}" sibTransId="{B1E620D4-1344-43E3-932B-26674FC33FE5}"/>
    <dgm:cxn modelId="{164E71AB-C6DF-4245-A56F-6A85735959B8}" type="presOf" srcId="{524B88A8-7A1D-4A0B-9F9A-4ADF5B4EECDB}" destId="{A0BC24B6-A430-43A1-BDB9-1127A8C23E21}" srcOrd="0" destOrd="0" presId="urn:microsoft.com/office/officeart/2005/8/layout/vList2"/>
    <dgm:cxn modelId="{223D154A-B554-4090-B86A-DB4B039CF34C}" type="presOf" srcId="{C554BF5D-5371-4791-8CCA-379C76A3556C}" destId="{BA3E6010-9800-439B-90E6-20C6080BF5D7}" srcOrd="0" destOrd="0" presId="urn:microsoft.com/office/officeart/2005/8/layout/vList2"/>
    <dgm:cxn modelId="{F9C5849E-DFE5-45FD-914E-B74F5D79F063}" type="presOf" srcId="{145C8D76-5A5A-4615-B195-8AC11C21E142}" destId="{7469E162-C452-42CB-8035-DEC25B9BF68D}" srcOrd="0" destOrd="0" presId="urn:microsoft.com/office/officeart/2005/8/layout/vList2"/>
    <dgm:cxn modelId="{B1E5EBE3-D03B-4AB4-88F3-DADA087AE716}" type="presParOf" srcId="{7469E162-C452-42CB-8035-DEC25B9BF68D}" destId="{BA3E6010-9800-439B-90E6-20C6080BF5D7}" srcOrd="0" destOrd="0" presId="urn:microsoft.com/office/officeart/2005/8/layout/vList2"/>
    <dgm:cxn modelId="{50F34A82-B5C8-4A44-9BF1-85C9EC429DA2}" type="presParOf" srcId="{7469E162-C452-42CB-8035-DEC25B9BF68D}" destId="{4667631C-8E0D-4327-BC55-A852D9B88B08}" srcOrd="1" destOrd="0" presId="urn:microsoft.com/office/officeart/2005/8/layout/vList2"/>
    <dgm:cxn modelId="{7CEB1EEF-5AEA-4166-A8FA-B01C2175A08F}" type="presParOf" srcId="{7469E162-C452-42CB-8035-DEC25B9BF68D}" destId="{A0BC24B6-A430-43A1-BDB9-1127A8C23E2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AAF49A-BCBE-46D1-96CF-E83373BEF095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4944CB6C-8E4C-46B4-A62D-1A573BE140AC}">
      <dgm:prSet/>
      <dgm:spPr/>
      <dgm:t>
        <a:bodyPr/>
        <a:lstStyle/>
        <a:p>
          <a:pPr rtl="0"/>
          <a:r>
            <a:rPr lang="ru-RU" b="0" baseline="0" dirty="0" smtClean="0">
              <a:solidFill>
                <a:schemeClr val="tx1">
                  <a:lumMod val="95000"/>
                  <a:lumOff val="5000"/>
                </a:schemeClr>
              </a:solidFill>
            </a:rPr>
            <a:t>Что  было дальше?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5A41695-CAA4-46E5-B4EF-9B83CD515AC8}" type="parTrans" cxnId="{B947151F-AF54-4B0B-901C-D1B53C851B44}">
      <dgm:prSet/>
      <dgm:spPr/>
      <dgm:t>
        <a:bodyPr/>
        <a:lstStyle/>
        <a:p>
          <a:endParaRPr lang="ro-RO"/>
        </a:p>
      </dgm:t>
    </dgm:pt>
    <dgm:pt modelId="{C41D7FF0-0B80-428B-9A93-4B9B68507917}" type="sibTrans" cxnId="{B947151F-AF54-4B0B-901C-D1B53C851B44}">
      <dgm:prSet/>
      <dgm:spPr/>
      <dgm:t>
        <a:bodyPr/>
        <a:lstStyle/>
        <a:p>
          <a:endParaRPr lang="ro-RO"/>
        </a:p>
      </dgm:t>
    </dgm:pt>
    <dgm:pt modelId="{AD1456EB-B2C4-4BB0-8215-4198132E64F8}" type="pres">
      <dgm:prSet presAssocID="{97AAF49A-BCBE-46D1-96CF-E83373BEF095}" presName="Name0" presStyleCnt="0">
        <dgm:presLayoutVars>
          <dgm:dir/>
          <dgm:resizeHandles val="exact"/>
        </dgm:presLayoutVars>
      </dgm:prSet>
      <dgm:spPr/>
    </dgm:pt>
    <dgm:pt modelId="{BEC4691A-D81E-4B6F-88AF-AB4FF58F27A0}" type="pres">
      <dgm:prSet presAssocID="{97AAF49A-BCBE-46D1-96CF-E83373BEF095}" presName="fgShape" presStyleLbl="fgShp" presStyleIdx="0" presStyleCnt="1"/>
      <dgm:spPr/>
    </dgm:pt>
    <dgm:pt modelId="{27CDF343-F169-4887-A3FD-6E5975C4CA64}" type="pres">
      <dgm:prSet presAssocID="{97AAF49A-BCBE-46D1-96CF-E83373BEF095}" presName="linComp" presStyleCnt="0"/>
      <dgm:spPr/>
    </dgm:pt>
    <dgm:pt modelId="{C1C287CF-1F14-4DDB-9CDB-D28DDD83FB88}" type="pres">
      <dgm:prSet presAssocID="{4944CB6C-8E4C-46B4-A62D-1A573BE140AC}" presName="compNode" presStyleCnt="0"/>
      <dgm:spPr/>
    </dgm:pt>
    <dgm:pt modelId="{A6B60073-A4CB-43CA-B34C-460BED72F84D}" type="pres">
      <dgm:prSet presAssocID="{4944CB6C-8E4C-46B4-A62D-1A573BE140AC}" presName="bkgdShape" presStyleLbl="node1" presStyleIdx="0" presStyleCnt="1"/>
      <dgm:spPr/>
    </dgm:pt>
    <dgm:pt modelId="{B93AF5B7-771C-471A-9E82-632DDB1EF812}" type="pres">
      <dgm:prSet presAssocID="{4944CB6C-8E4C-46B4-A62D-1A573BE140AC}" presName="nodeTx" presStyleLbl="node1" presStyleIdx="0" presStyleCnt="1">
        <dgm:presLayoutVars>
          <dgm:bulletEnabled val="1"/>
        </dgm:presLayoutVars>
      </dgm:prSet>
      <dgm:spPr/>
    </dgm:pt>
    <dgm:pt modelId="{D670BF64-322A-4AD4-9951-5483E601A21F}" type="pres">
      <dgm:prSet presAssocID="{4944CB6C-8E4C-46B4-A62D-1A573BE140AC}" presName="invisiNode" presStyleLbl="node1" presStyleIdx="0" presStyleCnt="1"/>
      <dgm:spPr/>
    </dgm:pt>
    <dgm:pt modelId="{871F5854-75DD-4301-AE5D-B46ADF2AC72B}" type="pres">
      <dgm:prSet presAssocID="{4944CB6C-8E4C-46B4-A62D-1A573BE140AC}" presName="imagNode" presStyleLbl="fgImgPlace1" presStyleIdx="0" presStyleCnt="1" custScaleX="291684" custScaleY="1593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B947151F-AF54-4B0B-901C-D1B53C851B44}" srcId="{97AAF49A-BCBE-46D1-96CF-E83373BEF095}" destId="{4944CB6C-8E4C-46B4-A62D-1A573BE140AC}" srcOrd="0" destOrd="0" parTransId="{15A41695-CAA4-46E5-B4EF-9B83CD515AC8}" sibTransId="{C41D7FF0-0B80-428B-9A93-4B9B68507917}"/>
    <dgm:cxn modelId="{5395F0EB-8930-4A40-93A3-2441BFCF45FF}" type="presOf" srcId="{4944CB6C-8E4C-46B4-A62D-1A573BE140AC}" destId="{B93AF5B7-771C-471A-9E82-632DDB1EF812}" srcOrd="1" destOrd="0" presId="urn:microsoft.com/office/officeart/2005/8/layout/hList7"/>
    <dgm:cxn modelId="{C4275F61-DEDF-4262-A795-4007BD8E4802}" type="presOf" srcId="{4944CB6C-8E4C-46B4-A62D-1A573BE140AC}" destId="{A6B60073-A4CB-43CA-B34C-460BED72F84D}" srcOrd="0" destOrd="0" presId="urn:microsoft.com/office/officeart/2005/8/layout/hList7"/>
    <dgm:cxn modelId="{1809993A-BA7A-439A-BDFC-E25F4BD1DC27}" type="presOf" srcId="{97AAF49A-BCBE-46D1-96CF-E83373BEF095}" destId="{AD1456EB-B2C4-4BB0-8215-4198132E64F8}" srcOrd="0" destOrd="0" presId="urn:microsoft.com/office/officeart/2005/8/layout/hList7"/>
    <dgm:cxn modelId="{CEC994DC-7F72-4694-A989-EF125F04F007}" type="presParOf" srcId="{AD1456EB-B2C4-4BB0-8215-4198132E64F8}" destId="{BEC4691A-D81E-4B6F-88AF-AB4FF58F27A0}" srcOrd="0" destOrd="0" presId="urn:microsoft.com/office/officeart/2005/8/layout/hList7"/>
    <dgm:cxn modelId="{1EBCDB44-E826-44CC-A521-35DF45BCE80C}" type="presParOf" srcId="{AD1456EB-B2C4-4BB0-8215-4198132E64F8}" destId="{27CDF343-F169-4887-A3FD-6E5975C4CA64}" srcOrd="1" destOrd="0" presId="urn:microsoft.com/office/officeart/2005/8/layout/hList7"/>
    <dgm:cxn modelId="{E9D58C37-CB67-4543-8AF8-678D2E1E10DC}" type="presParOf" srcId="{27CDF343-F169-4887-A3FD-6E5975C4CA64}" destId="{C1C287CF-1F14-4DDB-9CDB-D28DDD83FB88}" srcOrd="0" destOrd="0" presId="urn:microsoft.com/office/officeart/2005/8/layout/hList7"/>
    <dgm:cxn modelId="{C6A61B32-334B-461D-80B8-EB48A39FA8CC}" type="presParOf" srcId="{C1C287CF-1F14-4DDB-9CDB-D28DDD83FB88}" destId="{A6B60073-A4CB-43CA-B34C-460BED72F84D}" srcOrd="0" destOrd="0" presId="urn:microsoft.com/office/officeart/2005/8/layout/hList7"/>
    <dgm:cxn modelId="{C247C14E-BA1F-4F85-9601-0A363C088BA2}" type="presParOf" srcId="{C1C287CF-1F14-4DDB-9CDB-D28DDD83FB88}" destId="{B93AF5B7-771C-471A-9E82-632DDB1EF812}" srcOrd="1" destOrd="0" presId="urn:microsoft.com/office/officeart/2005/8/layout/hList7"/>
    <dgm:cxn modelId="{F51A4B7B-B5DD-44E2-9474-E52028FF1883}" type="presParOf" srcId="{C1C287CF-1F14-4DDB-9CDB-D28DDD83FB88}" destId="{D670BF64-322A-4AD4-9951-5483E601A21F}" srcOrd="2" destOrd="0" presId="urn:microsoft.com/office/officeart/2005/8/layout/hList7"/>
    <dgm:cxn modelId="{7825CAB1-332B-424D-87F3-293374337D6D}" type="presParOf" srcId="{C1C287CF-1F14-4DDB-9CDB-D28DDD83FB88}" destId="{871F5854-75DD-4301-AE5D-B46ADF2AC72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4D3932-FB6C-4A0B-BECA-A75F0AE568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88DACFA6-612E-4EF1-A4D3-77E68CB8DA5D}">
      <dgm:prSet/>
      <dgm:spPr/>
      <dgm:t>
        <a:bodyPr/>
        <a:lstStyle/>
        <a:p>
          <a:pPr rtl="0"/>
          <a:r>
            <a:rPr lang="ru-RU" dirty="0" smtClean="0"/>
            <a:t>На дальнейшее развитие судебно-бухгалтерской экспертизы оказал влияние Центральный научно-исследовательский институт судебной экспертизы (ЦНИИСЭ)</a:t>
          </a:r>
          <a:endParaRPr lang="ro-RO" dirty="0"/>
        </a:p>
      </dgm:t>
    </dgm:pt>
    <dgm:pt modelId="{A73862D4-1686-4E98-A1DD-052F61EAD14F}" type="parTrans" cxnId="{EEA02D43-BADC-4F32-B995-50B774653AF9}">
      <dgm:prSet/>
      <dgm:spPr/>
      <dgm:t>
        <a:bodyPr/>
        <a:lstStyle/>
        <a:p>
          <a:endParaRPr lang="ro-RO"/>
        </a:p>
      </dgm:t>
    </dgm:pt>
    <dgm:pt modelId="{68CC1D7E-3F0E-4389-9689-AB68BADBE3AA}" type="sibTrans" cxnId="{EEA02D43-BADC-4F32-B995-50B774653AF9}">
      <dgm:prSet/>
      <dgm:spPr/>
      <dgm:t>
        <a:bodyPr/>
        <a:lstStyle/>
        <a:p>
          <a:endParaRPr lang="ro-RO"/>
        </a:p>
      </dgm:t>
    </dgm:pt>
    <dgm:pt modelId="{0B4D513C-3294-48D3-A0BB-4C7A73F36258}">
      <dgm:prSet/>
      <dgm:spPr/>
      <dgm:t>
        <a:bodyPr/>
        <a:lstStyle/>
        <a:p>
          <a:pPr rtl="0"/>
          <a:r>
            <a:rPr lang="ru-RU" dirty="0" smtClean="0"/>
            <a:t>впоследствии переименованный во Всесоюзный НИИ судебных экспертиз (ВНИИСЭ), в структуре которого была создана лаборатория бухгалтерской экспертизы, преобразованная в дальнейшем в научно-исследовательский отдел.  </a:t>
          </a:r>
          <a:endParaRPr lang="ro-RO" dirty="0"/>
        </a:p>
      </dgm:t>
    </dgm:pt>
    <dgm:pt modelId="{A8E26470-BB03-4E66-B57D-D58FFDF1918E}" type="parTrans" cxnId="{45170792-A070-4159-87E8-FCAA7EA238B0}">
      <dgm:prSet/>
      <dgm:spPr/>
      <dgm:t>
        <a:bodyPr/>
        <a:lstStyle/>
        <a:p>
          <a:endParaRPr lang="ro-RO"/>
        </a:p>
      </dgm:t>
    </dgm:pt>
    <dgm:pt modelId="{C195BEBB-468B-4D51-9A79-67A9BE6B4E64}" type="sibTrans" cxnId="{45170792-A070-4159-87E8-FCAA7EA238B0}">
      <dgm:prSet/>
      <dgm:spPr/>
      <dgm:t>
        <a:bodyPr/>
        <a:lstStyle/>
        <a:p>
          <a:endParaRPr lang="ro-RO"/>
        </a:p>
      </dgm:t>
    </dgm:pt>
    <dgm:pt modelId="{1F221FC5-2823-4710-B405-EBC631C03A09}" type="pres">
      <dgm:prSet presAssocID="{E34D3932-FB6C-4A0B-BECA-A75F0AE56829}" presName="linear" presStyleCnt="0">
        <dgm:presLayoutVars>
          <dgm:animLvl val="lvl"/>
          <dgm:resizeHandles val="exact"/>
        </dgm:presLayoutVars>
      </dgm:prSet>
      <dgm:spPr/>
    </dgm:pt>
    <dgm:pt modelId="{89796437-8077-4B4D-879F-2A37995F3661}" type="pres">
      <dgm:prSet presAssocID="{88DACFA6-612E-4EF1-A4D3-77E68CB8DA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BDFFE01-A215-4671-8BED-DF9B6C246F2A}" type="pres">
      <dgm:prSet presAssocID="{68CC1D7E-3F0E-4389-9689-AB68BADBE3AA}" presName="spacer" presStyleCnt="0"/>
      <dgm:spPr/>
    </dgm:pt>
    <dgm:pt modelId="{8C53D4D1-3B3F-4D88-8D70-C223116650DC}" type="pres">
      <dgm:prSet presAssocID="{0B4D513C-3294-48D3-A0BB-4C7A73F3625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EEA02D43-BADC-4F32-B995-50B774653AF9}" srcId="{E34D3932-FB6C-4A0B-BECA-A75F0AE56829}" destId="{88DACFA6-612E-4EF1-A4D3-77E68CB8DA5D}" srcOrd="0" destOrd="0" parTransId="{A73862D4-1686-4E98-A1DD-052F61EAD14F}" sibTransId="{68CC1D7E-3F0E-4389-9689-AB68BADBE3AA}"/>
    <dgm:cxn modelId="{CF28E70F-79A5-4486-83E7-261196D76A15}" type="presOf" srcId="{88DACFA6-612E-4EF1-A4D3-77E68CB8DA5D}" destId="{89796437-8077-4B4D-879F-2A37995F3661}" srcOrd="0" destOrd="0" presId="urn:microsoft.com/office/officeart/2005/8/layout/vList2"/>
    <dgm:cxn modelId="{75F45DEC-0669-4E92-B9A4-BD5D49E22584}" type="presOf" srcId="{E34D3932-FB6C-4A0B-BECA-A75F0AE56829}" destId="{1F221FC5-2823-4710-B405-EBC631C03A09}" srcOrd="0" destOrd="0" presId="urn:microsoft.com/office/officeart/2005/8/layout/vList2"/>
    <dgm:cxn modelId="{8E919079-B35F-48DA-AEFA-E80C660F13EF}" type="presOf" srcId="{0B4D513C-3294-48D3-A0BB-4C7A73F36258}" destId="{8C53D4D1-3B3F-4D88-8D70-C223116650DC}" srcOrd="0" destOrd="0" presId="urn:microsoft.com/office/officeart/2005/8/layout/vList2"/>
    <dgm:cxn modelId="{45170792-A070-4159-87E8-FCAA7EA238B0}" srcId="{E34D3932-FB6C-4A0B-BECA-A75F0AE56829}" destId="{0B4D513C-3294-48D3-A0BB-4C7A73F36258}" srcOrd="1" destOrd="0" parTransId="{A8E26470-BB03-4E66-B57D-D58FFDF1918E}" sibTransId="{C195BEBB-468B-4D51-9A79-67A9BE6B4E64}"/>
    <dgm:cxn modelId="{FD8E23B2-B8EB-4289-872E-B76E9C57E551}" type="presParOf" srcId="{1F221FC5-2823-4710-B405-EBC631C03A09}" destId="{89796437-8077-4B4D-879F-2A37995F3661}" srcOrd="0" destOrd="0" presId="urn:microsoft.com/office/officeart/2005/8/layout/vList2"/>
    <dgm:cxn modelId="{1EB4FB74-884D-478E-86D2-181067AFDD95}" type="presParOf" srcId="{1F221FC5-2823-4710-B405-EBC631C03A09}" destId="{8BDFFE01-A215-4671-8BED-DF9B6C246F2A}" srcOrd="1" destOrd="0" presId="urn:microsoft.com/office/officeart/2005/8/layout/vList2"/>
    <dgm:cxn modelId="{EC3AC16E-713E-4182-9ADA-3BF035F1638A}" type="presParOf" srcId="{1F221FC5-2823-4710-B405-EBC631C03A09}" destId="{8C53D4D1-3B3F-4D88-8D70-C223116650D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E24AA2-1488-4978-A950-3BB7D676159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ED5D8AD2-CD88-4853-AA31-A392E25D5620}">
      <dgm:prSet/>
      <dgm:spPr/>
      <dgm:t>
        <a:bodyPr/>
        <a:lstStyle/>
        <a:p>
          <a:pPr rtl="0"/>
          <a:r>
            <a:rPr lang="ru-RU" b="0" baseline="0" dirty="0" smtClean="0">
              <a:solidFill>
                <a:schemeClr val="tx1">
                  <a:lumMod val="95000"/>
                  <a:lumOff val="5000"/>
                </a:schemeClr>
              </a:solidFill>
            </a:rPr>
            <a:t>Функции ВНИИСЭ</a:t>
          </a:r>
          <a:endParaRPr lang="ro-RO" b="0" baseline="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rtl="0"/>
          <a:r>
            <a:rPr lang="ru-RU" b="0" baseline="0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endParaRPr lang="ro-RO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FD74685-462E-45A4-B40E-2030681CBEC8}" type="parTrans" cxnId="{30382738-2AAF-4D8D-AFC5-9FFA87610201}">
      <dgm:prSet/>
      <dgm:spPr/>
      <dgm:t>
        <a:bodyPr/>
        <a:lstStyle/>
        <a:p>
          <a:endParaRPr lang="ro-RO"/>
        </a:p>
      </dgm:t>
    </dgm:pt>
    <dgm:pt modelId="{2C518B3B-BDEA-43E9-83CC-B1CC4548F639}" type="sibTrans" cxnId="{30382738-2AAF-4D8D-AFC5-9FFA87610201}">
      <dgm:prSet/>
      <dgm:spPr/>
      <dgm:t>
        <a:bodyPr/>
        <a:lstStyle/>
        <a:p>
          <a:endParaRPr lang="ro-RO"/>
        </a:p>
      </dgm:t>
    </dgm:pt>
    <dgm:pt modelId="{CBBD2210-4E4D-42E4-9036-3E6FC344AFBB}" type="pres">
      <dgm:prSet presAssocID="{A4E24AA2-1488-4978-A950-3BB7D6761596}" presName="Name0" presStyleCnt="0">
        <dgm:presLayoutVars>
          <dgm:dir/>
          <dgm:animLvl val="lvl"/>
          <dgm:resizeHandles val="exact"/>
        </dgm:presLayoutVars>
      </dgm:prSet>
      <dgm:spPr/>
    </dgm:pt>
    <dgm:pt modelId="{B92660A2-ACCB-46CE-9DC7-102F62FE5D44}" type="pres">
      <dgm:prSet presAssocID="{ED5D8AD2-CD88-4853-AA31-A392E25D5620}" presName="composite" presStyleCnt="0"/>
      <dgm:spPr/>
    </dgm:pt>
    <dgm:pt modelId="{8B676D9D-671D-4662-A019-1DBAFDE2463E}" type="pres">
      <dgm:prSet presAssocID="{ED5D8AD2-CD88-4853-AA31-A392E25D562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8515F13-A660-4F88-AEE0-1C68AB1C2B1F}" type="pres">
      <dgm:prSet presAssocID="{ED5D8AD2-CD88-4853-AA31-A392E25D5620}" presName="desTx" presStyleLbl="alignAccFollowNode1" presStyleIdx="0" presStyleCnt="1" custFlipVert="1" custScaleY="9302" custLinFactNeighborX="2067" custLinFactNeighborY="-49799">
        <dgm:presLayoutVars>
          <dgm:bulletEnabled val="1"/>
        </dgm:presLayoutVars>
      </dgm:prSet>
      <dgm:spPr/>
    </dgm:pt>
  </dgm:ptLst>
  <dgm:cxnLst>
    <dgm:cxn modelId="{30382738-2AAF-4D8D-AFC5-9FFA87610201}" srcId="{A4E24AA2-1488-4978-A950-3BB7D6761596}" destId="{ED5D8AD2-CD88-4853-AA31-A392E25D5620}" srcOrd="0" destOrd="0" parTransId="{1FD74685-462E-45A4-B40E-2030681CBEC8}" sibTransId="{2C518B3B-BDEA-43E9-83CC-B1CC4548F639}"/>
    <dgm:cxn modelId="{6816DFBB-1BF0-45E5-907C-B0A9DDEF5B39}" type="presOf" srcId="{ED5D8AD2-CD88-4853-AA31-A392E25D5620}" destId="{8B676D9D-671D-4662-A019-1DBAFDE2463E}" srcOrd="0" destOrd="0" presId="urn:microsoft.com/office/officeart/2005/8/layout/hList1"/>
    <dgm:cxn modelId="{08138101-3C6B-4019-9F10-F528CC3BC272}" type="presOf" srcId="{A4E24AA2-1488-4978-A950-3BB7D6761596}" destId="{CBBD2210-4E4D-42E4-9036-3E6FC344AFBB}" srcOrd="0" destOrd="0" presId="urn:microsoft.com/office/officeart/2005/8/layout/hList1"/>
    <dgm:cxn modelId="{76C34861-0F01-4DA0-B918-37CC999D76AE}" type="presParOf" srcId="{CBBD2210-4E4D-42E4-9036-3E6FC344AFBB}" destId="{B92660A2-ACCB-46CE-9DC7-102F62FE5D44}" srcOrd="0" destOrd="0" presId="urn:microsoft.com/office/officeart/2005/8/layout/hList1"/>
    <dgm:cxn modelId="{A4B21C21-AFD9-4533-BFB4-846C7B7E4725}" type="presParOf" srcId="{B92660A2-ACCB-46CE-9DC7-102F62FE5D44}" destId="{8B676D9D-671D-4662-A019-1DBAFDE2463E}" srcOrd="0" destOrd="0" presId="urn:microsoft.com/office/officeart/2005/8/layout/hList1"/>
    <dgm:cxn modelId="{03AF3953-5E04-47AA-A27D-EC7444DB4613}" type="presParOf" srcId="{B92660A2-ACCB-46CE-9DC7-102F62FE5D44}" destId="{D8515F13-A660-4F88-AEE0-1C68AB1C2B1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EF40C-9837-45CF-BA9D-14DDFEF8B532}">
      <dsp:nvSpPr>
        <dsp:cNvPr id="0" name=""/>
        <dsp:cNvSpPr/>
      </dsp:nvSpPr>
      <dsp:spPr>
        <a:xfrm>
          <a:off x="0" y="0"/>
          <a:ext cx="7467600" cy="4873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Судебно-экономическая экспертиза в Республике Молдова имеет корни еще с времён Советского Союза, а именно, в 1957 г. Постановлением Совета Министров МССР №65 от 26 февраля, при  Министерстве финансов было создано бюро государственной бухгалтерской экспертизы </a:t>
          </a:r>
          <a:endParaRPr lang="ro-RO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0" y="1949500"/>
        <a:ext cx="7467600" cy="1949500"/>
      </dsp:txXfrm>
    </dsp:sp>
    <dsp:sp modelId="{AAC03898-E7A7-4EAD-9D28-B20A2CF701F3}">
      <dsp:nvSpPr>
        <dsp:cNvPr id="0" name=""/>
        <dsp:cNvSpPr/>
      </dsp:nvSpPr>
      <dsp:spPr>
        <a:xfrm>
          <a:off x="4690867" y="0"/>
          <a:ext cx="2055007" cy="181422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15C3C-0D1A-457E-B777-0F7F9E7B65AC}">
      <dsp:nvSpPr>
        <dsp:cNvPr id="0" name=""/>
        <dsp:cNvSpPr/>
      </dsp:nvSpPr>
      <dsp:spPr>
        <a:xfrm>
          <a:off x="298703" y="3899001"/>
          <a:ext cx="6870192" cy="73106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22089-B47E-47FC-A8FB-041A7E8BF16D}">
      <dsp:nvSpPr>
        <dsp:cNvPr id="0" name=""/>
        <dsp:cNvSpPr/>
      </dsp:nvSpPr>
      <dsp:spPr>
        <a:xfrm>
          <a:off x="2422778" y="2319"/>
          <a:ext cx="2725626" cy="1013954"/>
        </a:xfrm>
        <a:prstGeom prst="flowChartPunchedTap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0999997" rev="212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производство судебно-бухгалтерских экспертиз по уголовным и гражданским делам, находящимся в производстве органов дознания, предварительного следствия и судов; </a:t>
          </a:r>
          <a:endParaRPr lang="ro-RO" sz="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422778" y="205110"/>
        <a:ext cx="2725626" cy="608372"/>
      </dsp:txXfrm>
    </dsp:sp>
    <dsp:sp modelId="{C9F6AC99-1E83-41F4-899A-2948E562AF2C}">
      <dsp:nvSpPr>
        <dsp:cNvPr id="0" name=""/>
        <dsp:cNvSpPr/>
      </dsp:nvSpPr>
      <dsp:spPr>
        <a:xfrm>
          <a:off x="2419726" y="1044562"/>
          <a:ext cx="2725626" cy="1013954"/>
        </a:xfrm>
        <a:prstGeom prst="flowChartPunchedTap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0999997" rev="212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проведение научно-исследовательской и методической работы; </a:t>
          </a:r>
          <a:endParaRPr lang="ro-RO" sz="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419726" y="1247353"/>
        <a:ext cx="2725626" cy="608372"/>
      </dsp:txXfrm>
    </dsp:sp>
    <dsp:sp modelId="{388EDD02-804D-406D-8C54-6711A2EF5EC4}">
      <dsp:nvSpPr>
        <dsp:cNvPr id="0" name=""/>
        <dsp:cNvSpPr/>
      </dsp:nvSpPr>
      <dsp:spPr>
        <a:xfrm>
          <a:off x="2422778" y="2131622"/>
          <a:ext cx="2725626" cy="1013954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0999997" rev="212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разработка теоретических основ судебно-бухгалтерских экспертиз; обоснование применяемых методов экспертного исследования; </a:t>
          </a:r>
          <a:endParaRPr lang="ro-RO" sz="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549522" y="2258366"/>
        <a:ext cx="2535510" cy="760466"/>
      </dsp:txXfrm>
    </dsp:sp>
    <dsp:sp modelId="{A9F87CF9-570A-46D8-84A2-15F6CB92A233}">
      <dsp:nvSpPr>
        <dsp:cNvPr id="0" name=""/>
        <dsp:cNvSpPr/>
      </dsp:nvSpPr>
      <dsp:spPr>
        <a:xfrm>
          <a:off x="2422778" y="3196274"/>
          <a:ext cx="2725626" cy="1013954"/>
        </a:xfrm>
        <a:prstGeom prst="flowChartPunchedTap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0999997" rev="212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подготовка организационных и научно-методических предложений и рекомендаций по предупреждению правонарушений по результатам производства судебно-бухгалтерской экспертизы; </a:t>
          </a:r>
          <a:endParaRPr lang="ro-RO" sz="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422778" y="3399065"/>
        <a:ext cx="2725626" cy="608372"/>
      </dsp:txXfrm>
    </dsp:sp>
    <dsp:sp modelId="{621DF003-80F4-414E-8D73-2881A790A11E}">
      <dsp:nvSpPr>
        <dsp:cNvPr id="0" name=""/>
        <dsp:cNvSpPr/>
      </dsp:nvSpPr>
      <dsp:spPr>
        <a:xfrm>
          <a:off x="2422778" y="4260926"/>
          <a:ext cx="2725626" cy="1013954"/>
        </a:xfrm>
        <a:prstGeom prst="flowChartPunchedTap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0999997" rev="212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оказание методической помощи работникам дознания, следователям и судам в осуществлении следственных и судебных действий. </a:t>
          </a:r>
          <a:endParaRPr lang="ro-RO" sz="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422778" y="4463717"/>
        <a:ext cx="2725626" cy="6083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8AA77-BCC1-4085-8A77-7526B1740302}">
      <dsp:nvSpPr>
        <dsp:cNvPr id="0" name=""/>
        <dsp:cNvSpPr/>
      </dsp:nvSpPr>
      <dsp:spPr>
        <a:xfrm>
          <a:off x="0" y="7852"/>
          <a:ext cx="7467600" cy="11272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0" kern="1200" baseline="0" smtClean="0"/>
            <a:t>Знакомо</a:t>
          </a:r>
          <a:endParaRPr lang="ro-RO" sz="4700" kern="1200"/>
        </a:p>
      </dsp:txBody>
      <dsp:txXfrm>
        <a:off x="55030" y="62882"/>
        <a:ext cx="7357540" cy="10172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BDAE3-74D7-448F-82C2-31655A782944}">
      <dsp:nvSpPr>
        <dsp:cNvPr id="0" name=""/>
        <dsp:cNvSpPr/>
      </dsp:nvSpPr>
      <dsp:spPr>
        <a:xfrm>
          <a:off x="82338" y="1540767"/>
          <a:ext cx="3318123" cy="2656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Типовая инструкция о производстве судебно-бухгалтерских экспертиз в экспертных учреждениях Министерства юстиции СССР от 09.06.1987 № К-8–463. Она была скорректирована с учетом действовавшего законодательства и порядка ведения бухгалтерского учета в тот период. </a:t>
          </a:r>
          <a:endParaRPr lang="ro-RO" sz="1600" kern="1200" dirty="0"/>
        </a:p>
      </dsp:txBody>
      <dsp:txXfrm>
        <a:off x="160139" y="1618568"/>
        <a:ext cx="3162521" cy="2500704"/>
      </dsp:txXfrm>
    </dsp:sp>
    <dsp:sp modelId="{5578BB23-4638-488B-B0B4-55FB9843169A}">
      <dsp:nvSpPr>
        <dsp:cNvPr id="0" name=""/>
        <dsp:cNvSpPr/>
      </dsp:nvSpPr>
      <dsp:spPr>
        <a:xfrm>
          <a:off x="4149476" y="1684790"/>
          <a:ext cx="3318123" cy="3099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Однако можно отметить, что многие методические аспекты этой инструкции актуальны и сегодня, а именно: соблюдение требований порядка производства судебно-бухгалтерской экспертизы (п. 11), структура заключения эксперта-бухгалтера (</a:t>
          </a:r>
          <a:r>
            <a:rPr lang="ru-RU" sz="1600" kern="1200" dirty="0" err="1" smtClean="0"/>
            <a:t>пп</a:t>
          </a:r>
          <a:r>
            <a:rPr lang="ru-RU" sz="1600" kern="1200" dirty="0" smtClean="0"/>
            <a:t>. 25–27), проведение комплексной бухгалтерской экспертизы (п. 29) </a:t>
          </a:r>
          <a:endParaRPr lang="ro-RO" sz="1600" kern="1200" dirty="0"/>
        </a:p>
      </dsp:txBody>
      <dsp:txXfrm>
        <a:off x="4240249" y="1775563"/>
        <a:ext cx="3136577" cy="29176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60A2C-57D0-4DDE-8305-5C5CFB189D52}">
      <dsp:nvSpPr>
        <dsp:cNvPr id="0" name=""/>
        <dsp:cNvSpPr/>
      </dsp:nvSpPr>
      <dsp:spPr>
        <a:xfrm>
          <a:off x="0" y="7852"/>
          <a:ext cx="7467600" cy="11272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0" kern="1200" baseline="0" smtClean="0"/>
            <a:t>И это было…..</a:t>
          </a:r>
          <a:endParaRPr lang="ro-RO" sz="4700" kern="1200"/>
        </a:p>
      </dsp:txBody>
      <dsp:txXfrm>
        <a:off x="55030" y="62882"/>
        <a:ext cx="7357540" cy="10172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37EBC-97A4-4A75-BE99-E606B6684A5D}">
      <dsp:nvSpPr>
        <dsp:cNvPr id="0" name=""/>
        <dsp:cNvSpPr/>
      </dsp:nvSpPr>
      <dsp:spPr>
        <a:xfrm>
          <a:off x="0" y="196595"/>
          <a:ext cx="4480560" cy="4480560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E4B65-FAE1-4AA8-8F0E-AEE9CB0128C5}">
      <dsp:nvSpPr>
        <dsp:cNvPr id="0" name=""/>
        <dsp:cNvSpPr/>
      </dsp:nvSpPr>
      <dsp:spPr>
        <a:xfrm>
          <a:off x="2240280" y="196595"/>
          <a:ext cx="5227319" cy="44805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Этот период характеризуется подготовкой высококвалифицированных кадров в области экспертной деятельности. Практический интерес в этом направлении представляют работы К. Дэвиса, Р. </a:t>
          </a:r>
          <a:r>
            <a:rPr lang="ru-RU" sz="2000" kern="1200" dirty="0" err="1" smtClean="0"/>
            <a:t>Фаррела</a:t>
          </a:r>
          <a:r>
            <a:rPr lang="ru-RU" sz="2000" kern="1200" dirty="0" smtClean="0"/>
            <a:t>, С. </a:t>
          </a:r>
          <a:r>
            <a:rPr lang="ru-RU" sz="2000" kern="1200" dirty="0" err="1" smtClean="0"/>
            <a:t>Огилбая</a:t>
          </a:r>
          <a:r>
            <a:rPr lang="ru-RU" sz="2000" kern="1200" dirty="0" smtClean="0"/>
            <a:t> «Ха-</a:t>
          </a:r>
          <a:r>
            <a:rPr lang="ru-RU" sz="2000" kern="1200" dirty="0" err="1" smtClean="0"/>
            <a:t>рактеристика</a:t>
          </a:r>
          <a:r>
            <a:rPr lang="ru-RU" sz="2000" kern="1200" dirty="0" smtClean="0"/>
            <a:t> и навыки  судебного эксперта в области бухгалтерского учета» и </a:t>
          </a:r>
          <a:r>
            <a:rPr lang="ru-RU" sz="2000" kern="1200" dirty="0" err="1" smtClean="0"/>
            <a:t>Озили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Петерсон</a:t>
          </a:r>
          <a:r>
            <a:rPr lang="ru-RU" sz="2000" kern="1200" dirty="0" smtClean="0"/>
            <a:t>  К., «Судебно-бухгалтерский учёт и мошенничество», раскрывающие вопросы квалификации криминалиста - специалиста и содержание его основных навыков. </a:t>
          </a:r>
          <a:endParaRPr lang="ro-RO" sz="2000" kern="1200" dirty="0"/>
        </a:p>
      </dsp:txBody>
      <dsp:txXfrm>
        <a:off x="2240280" y="196595"/>
        <a:ext cx="5227319" cy="44805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94D24-5DFE-4499-BC7A-90E62FEB2240}">
      <dsp:nvSpPr>
        <dsp:cNvPr id="0" name=""/>
        <dsp:cNvSpPr/>
      </dsp:nvSpPr>
      <dsp:spPr>
        <a:xfrm>
          <a:off x="0" y="7852"/>
          <a:ext cx="7467600" cy="11272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0" kern="1200" baseline="0" dirty="0" smtClean="0"/>
            <a:t>90-тые</a:t>
          </a:r>
          <a:endParaRPr lang="ro-RO" sz="4700" kern="1200" dirty="0"/>
        </a:p>
      </dsp:txBody>
      <dsp:txXfrm>
        <a:off x="55030" y="62882"/>
        <a:ext cx="7357540" cy="101723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A5AD0-067D-4036-86B5-CE6A3FD2CB15}">
      <dsp:nvSpPr>
        <dsp:cNvPr id="0" name=""/>
        <dsp:cNvSpPr/>
      </dsp:nvSpPr>
      <dsp:spPr>
        <a:xfrm>
          <a:off x="0" y="24594"/>
          <a:ext cx="7467600" cy="2386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90-е гг. ХХ-столетия можно определить начальным этапом совершенствования судебно-бухгалтерских экспертиз в связи с переходом Республики Молдова на Международные стандарты финансовой отчетности и созданием новой нормативной базы бухгалтерского учета.</a:t>
          </a:r>
          <a:endParaRPr lang="ro-RO" sz="1800" kern="1200"/>
        </a:p>
      </dsp:txBody>
      <dsp:txXfrm>
        <a:off x="116493" y="141087"/>
        <a:ext cx="7234614" cy="2153375"/>
      </dsp:txXfrm>
    </dsp:sp>
    <dsp:sp modelId="{1414FE8E-4070-4AFB-BD8F-45785F97AB9B}">
      <dsp:nvSpPr>
        <dsp:cNvPr id="0" name=""/>
        <dsp:cNvSpPr/>
      </dsp:nvSpPr>
      <dsp:spPr>
        <a:xfrm>
          <a:off x="0" y="2462796"/>
          <a:ext cx="7467600" cy="2386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Нынешняя нормативная база в области бухгалтерского учета содержит: Закон о бухгалтерском учете, Концептуальные основы подготовки и представления финансовых отчетов, Национальные стандарты бухгалтерского учета (НСБУ), Комментарии по применению НСБУ, общий план счетов бухгалтерского учета, а также положения и другие документы, одобренные органами, ответственными за регулирование бухгалтерского учета.</a:t>
          </a:r>
          <a:endParaRPr lang="ro-RO" sz="1800" kern="1200"/>
        </a:p>
      </dsp:txBody>
      <dsp:txXfrm>
        <a:off x="116493" y="2579289"/>
        <a:ext cx="7234614" cy="215337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ECD10-9066-4ED0-A377-10ADCBDD678B}">
      <dsp:nvSpPr>
        <dsp:cNvPr id="0" name=""/>
        <dsp:cNvSpPr/>
      </dsp:nvSpPr>
      <dsp:spPr>
        <a:xfrm>
          <a:off x="0" y="52236"/>
          <a:ext cx="7467600" cy="2358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Также осуществлено реформирование бухгалтерского учета в публичном секторе, разработаны Национальные стандарты учета, корректировка бухгалтерского учета и финансовой отчетности публичного сектора под Международные стандарты финансовой отчетности общественного сектора (МСФООС), внедрён план счетов бюджетного учета и методологические нормы организации бухгалтерского учета и финансовой отчетности бюджетных учреждений.</a:t>
          </a:r>
          <a:endParaRPr lang="ro-RO" sz="1800" kern="1200"/>
        </a:p>
      </dsp:txBody>
      <dsp:txXfrm>
        <a:off x="115143" y="167379"/>
        <a:ext cx="7237314" cy="2128433"/>
      </dsp:txXfrm>
    </dsp:sp>
    <dsp:sp modelId="{765518F2-26A6-43B6-B170-9683BE3F8429}">
      <dsp:nvSpPr>
        <dsp:cNvPr id="0" name=""/>
        <dsp:cNvSpPr/>
      </dsp:nvSpPr>
      <dsp:spPr>
        <a:xfrm>
          <a:off x="0" y="2462796"/>
          <a:ext cx="7467600" cy="2358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В Республике  Молдова Национальный центр судебных экспертиз (НЦСЭ) является учреждением, координирующим практическую деятельность в области судебной экспертизы в государственном и частном секторах. </a:t>
          </a:r>
          <a:endParaRPr lang="ro-RO" sz="1800" kern="1200"/>
        </a:p>
      </dsp:txBody>
      <dsp:txXfrm>
        <a:off x="115143" y="2577939"/>
        <a:ext cx="7237314" cy="212843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2D821-F972-4115-96D4-76D9514484B8}">
      <dsp:nvSpPr>
        <dsp:cNvPr id="0" name=""/>
        <dsp:cNvSpPr/>
      </dsp:nvSpPr>
      <dsp:spPr>
        <a:xfrm>
          <a:off x="911" y="570431"/>
          <a:ext cx="7465776" cy="37328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smtClean="0"/>
            <a:t>Судебно-экономические экспертизы осуществляются в лабораториях судебно-экономических экспертиз НЦСЭ и Национального центра по борьбе с коррупцией (НЦБК), а также зарегистрированы и осуществляют свою деятельность три индивидуальных бюро судебной экспертизы. </a:t>
          </a:r>
          <a:endParaRPr lang="ro-RO" sz="3000" kern="1200"/>
        </a:p>
      </dsp:txBody>
      <dsp:txXfrm>
        <a:off x="911" y="570431"/>
        <a:ext cx="7465776" cy="373288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11313-6950-4343-BF2D-C5684D56BB91}">
      <dsp:nvSpPr>
        <dsp:cNvPr id="0" name=""/>
        <dsp:cNvSpPr/>
      </dsp:nvSpPr>
      <dsp:spPr>
        <a:xfrm rot="10800000">
          <a:off x="1536572" y="0"/>
          <a:ext cx="4965954" cy="1143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031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baseline="0" smtClean="0"/>
            <a:t>Тенденциями, определяющими развитие судебно-бухгалтерской экспертизы в последние годы</a:t>
          </a:r>
          <a:endParaRPr lang="ro-RO" sz="2000" kern="1200"/>
        </a:p>
      </dsp:txBody>
      <dsp:txXfrm rot="10800000">
        <a:off x="1822322" y="0"/>
        <a:ext cx="4680204" cy="1143000"/>
      </dsp:txXfrm>
    </dsp:sp>
    <dsp:sp modelId="{EA0E242B-F30A-4551-BE73-A52BAD352576}">
      <dsp:nvSpPr>
        <dsp:cNvPr id="0" name=""/>
        <dsp:cNvSpPr/>
      </dsp:nvSpPr>
      <dsp:spPr>
        <a:xfrm>
          <a:off x="965072" y="0"/>
          <a:ext cx="1143000" cy="11430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28682-75BB-4705-8AD4-63687F174ED6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4CE4F-A9F0-4455-8582-CAC79FC8452A}">
      <dsp:nvSpPr>
        <dsp:cNvPr id="0" name=""/>
        <dsp:cNvSpPr/>
      </dsp:nvSpPr>
      <dsp:spPr>
        <a:xfrm>
          <a:off x="571500" y="0"/>
          <a:ext cx="6896100" cy="114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baseline="0" dirty="0" smtClean="0"/>
            <a:t>Далее, в целях  дальнейшего развития теории, методологии и организации производства судебно-бухгалтерской экспертизы </a:t>
          </a:r>
          <a:br>
            <a:rPr lang="ru-RU" sz="1800" b="0" kern="1200" baseline="0" dirty="0" smtClean="0"/>
          </a:br>
          <a:endParaRPr lang="ro-RO" sz="1800" kern="1200" dirty="0"/>
        </a:p>
      </dsp:txBody>
      <dsp:txXfrm>
        <a:off x="571500" y="0"/>
        <a:ext cx="6896100" cy="114300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66E92-F4C1-414B-8E0F-054F9563E3D7}">
      <dsp:nvSpPr>
        <dsp:cNvPr id="0" name=""/>
        <dsp:cNvSpPr/>
      </dsp:nvSpPr>
      <dsp:spPr>
        <a:xfrm>
          <a:off x="0" y="293616"/>
          <a:ext cx="7467600" cy="2113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являются разработка новой и совершенствование старой методики экспертных исследований, в связи с появлением новых видов экономических преступлений как незаконное предпринимательство, налоговые преступления, криминальные банкротства, легализация приступных доходов, </a:t>
          </a:r>
          <a:endParaRPr lang="ro-RO" sz="2100" kern="1200" dirty="0"/>
        </a:p>
      </dsp:txBody>
      <dsp:txXfrm>
        <a:off x="103149" y="396765"/>
        <a:ext cx="7261302" cy="1906722"/>
      </dsp:txXfrm>
    </dsp:sp>
    <dsp:sp modelId="{9C5F58CF-4529-428E-BD10-9B827383E3C4}">
      <dsp:nvSpPr>
        <dsp:cNvPr id="0" name=""/>
        <dsp:cNvSpPr/>
      </dsp:nvSpPr>
      <dsp:spPr>
        <a:xfrm>
          <a:off x="0" y="2467116"/>
          <a:ext cx="7467600" cy="2113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smtClean="0"/>
            <a:t>в </a:t>
          </a:r>
          <a:r>
            <a:rPr lang="ru-RU" sz="2100" kern="1200" dirty="0" smtClean="0"/>
            <a:t>банковской сфере невозврат кредита, неуплата процентов, предоставление заёмщиком недостоверной информации о финансовом состоянии, преступления связанные с обмыванием денежных средств, а также электронные преступления.</a:t>
          </a:r>
          <a:endParaRPr lang="ro-RO" sz="2100" kern="1200" dirty="0"/>
        </a:p>
      </dsp:txBody>
      <dsp:txXfrm>
        <a:off x="103149" y="2570265"/>
        <a:ext cx="7261302" cy="190672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EBB6B-AD13-490E-8A91-2F64D62C27D2}">
      <dsp:nvSpPr>
        <dsp:cNvPr id="0" name=""/>
        <dsp:cNvSpPr/>
      </dsp:nvSpPr>
      <dsp:spPr>
        <a:xfrm>
          <a:off x="10342" y="103080"/>
          <a:ext cx="7386725" cy="41019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 связи с повсеместным использованием при ведении бухгалтерского учета современных информационных технологий, судебные эксперты совместно со специалистами в области информационных технологий работают над созданием специальных бухгалтерских программ с целью выявления скрытой компьютерной информации при ведении бухгалтерского учёта а также по методам исследования преступлений в налоговой и банковской сфере и в сфере расчетов пенсии и пособий.</a:t>
          </a:r>
          <a:endParaRPr lang="ro-RO" sz="2200" kern="1200" dirty="0"/>
        </a:p>
      </dsp:txBody>
      <dsp:txXfrm>
        <a:off x="210584" y="303322"/>
        <a:ext cx="6986241" cy="370149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DFE4E-A56A-49B7-94D5-E99E5E608112}">
      <dsp:nvSpPr>
        <dsp:cNvPr id="0" name=""/>
        <dsp:cNvSpPr/>
      </dsp:nvSpPr>
      <dsp:spPr>
        <a:xfrm>
          <a:off x="0" y="81238"/>
          <a:ext cx="7467600" cy="23268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Современный этап развития и совершенствования экспертно-бухгалтерской работы характеризуется возрастанием роли теории судебной экспертологии с последующей материализацией в специальных законах, регламентирующие судебно-экспертную деятельность. </a:t>
          </a:r>
          <a:endParaRPr lang="ro-RO" sz="2000" kern="1200"/>
        </a:p>
      </dsp:txBody>
      <dsp:txXfrm>
        <a:off x="113587" y="194825"/>
        <a:ext cx="7240426" cy="2099663"/>
      </dsp:txXfrm>
    </dsp:sp>
    <dsp:sp modelId="{7BD5179C-7EF9-4D53-9491-F32D2420F08F}">
      <dsp:nvSpPr>
        <dsp:cNvPr id="0" name=""/>
        <dsp:cNvSpPr/>
      </dsp:nvSpPr>
      <dsp:spPr>
        <a:xfrm>
          <a:off x="0" y="2465675"/>
          <a:ext cx="7467600" cy="23268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Этому послужили так же и различные мероприятия, направленные на совершенствование экспертно-криминалистического обеспечения деятельности подразделений. Появились новые направления экспертных исследований, пересмотр классификационных основ, связанные с созданием ряда экспертных специальностей. </a:t>
          </a:r>
          <a:endParaRPr lang="ro-RO" sz="2000" kern="1200"/>
        </a:p>
      </dsp:txBody>
      <dsp:txXfrm>
        <a:off x="113587" y="2579262"/>
        <a:ext cx="7240426" cy="209966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E409F-2FC5-42D1-A674-1983DEFFFBC0}">
      <dsp:nvSpPr>
        <dsp:cNvPr id="0" name=""/>
        <dsp:cNvSpPr/>
      </dsp:nvSpPr>
      <dsp:spPr>
        <a:xfrm rot="10800000">
          <a:off x="1536572" y="0"/>
          <a:ext cx="4965954" cy="1143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031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baseline="0" smtClean="0"/>
            <a:t>Новый закон о СЭ 2016 г.</a:t>
          </a:r>
          <a:endParaRPr lang="ro-RO" sz="3200" kern="1200"/>
        </a:p>
      </dsp:txBody>
      <dsp:txXfrm rot="10800000">
        <a:off x="1822322" y="0"/>
        <a:ext cx="4680204" cy="1143000"/>
      </dsp:txXfrm>
    </dsp:sp>
    <dsp:sp modelId="{56703503-4733-4D9A-93A0-C8D002BAA6CC}">
      <dsp:nvSpPr>
        <dsp:cNvPr id="0" name=""/>
        <dsp:cNvSpPr/>
      </dsp:nvSpPr>
      <dsp:spPr>
        <a:xfrm>
          <a:off x="965072" y="0"/>
          <a:ext cx="1143000" cy="11430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722AE-F78C-4447-9AF1-13294322DEA9}">
      <dsp:nvSpPr>
        <dsp:cNvPr id="0" name=""/>
        <dsp:cNvSpPr/>
      </dsp:nvSpPr>
      <dsp:spPr>
        <a:xfrm>
          <a:off x="0" y="230256"/>
          <a:ext cx="7467600" cy="4413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Таким образом, в  Республике Молдова, с 2016 г действует система судебных экспертиз, отраженная в номенклатуре судебных экспертиз. Судебно-бухгалтерская экспертиза в этой системе включена в вид судебно-экономических экспертиз с кодами экспертных специальностей: 13. Финансово-экономическая экспертиза: 13.01. Бухгалтерская экспертиза; 13.02. Экономическая экспертиза; 	и  13.03. Инженерно-экономическая экспертиза по которым разработаны и внедрены  типовые методики.</a:t>
          </a:r>
          <a:endParaRPr lang="ro-RO" sz="2300" kern="1200" dirty="0"/>
        </a:p>
      </dsp:txBody>
      <dsp:txXfrm>
        <a:off x="215437" y="445693"/>
        <a:ext cx="7036726" cy="398236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9A765-794E-4B97-A89E-382C88D8EE0C}">
      <dsp:nvSpPr>
        <dsp:cNvPr id="0" name=""/>
        <dsp:cNvSpPr/>
      </dsp:nvSpPr>
      <dsp:spPr>
        <a:xfrm rot="10800000">
          <a:off x="1536572" y="0"/>
          <a:ext cx="4965954" cy="1143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031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baseline="0" smtClean="0"/>
            <a:t>Унификация процессов</a:t>
          </a:r>
          <a:endParaRPr lang="ro-RO" sz="3200" kern="1200"/>
        </a:p>
      </dsp:txBody>
      <dsp:txXfrm rot="10800000">
        <a:off x="1822322" y="0"/>
        <a:ext cx="4680204" cy="1143000"/>
      </dsp:txXfrm>
    </dsp:sp>
    <dsp:sp modelId="{2E608D4A-11ED-4689-B364-E2382EC04BF7}">
      <dsp:nvSpPr>
        <dsp:cNvPr id="0" name=""/>
        <dsp:cNvSpPr/>
      </dsp:nvSpPr>
      <dsp:spPr>
        <a:xfrm>
          <a:off x="965072" y="0"/>
          <a:ext cx="1143000" cy="11430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03C05-77B1-4D33-9A9F-70BAA517E627}">
      <dsp:nvSpPr>
        <dsp:cNvPr id="0" name=""/>
        <dsp:cNvSpPr/>
      </dsp:nvSpPr>
      <dsp:spPr>
        <a:xfrm>
          <a:off x="0" y="36036"/>
          <a:ext cx="7467600" cy="4801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smtClean="0"/>
            <a:t>Таким образом, на данном этапе развития судебно-экспертной практике в Республике Молдова, объединение различных видов судебных экспертиз в одну систему способствует единству методики проводимой работы, позволяет одновременно с бухгалтерской проводить товароведческие, криминалистические, компьютерно-технические и другие виды судебных экспертиз. </a:t>
          </a:r>
          <a:endParaRPr lang="ro-RO" sz="2700" kern="1200"/>
        </a:p>
      </dsp:txBody>
      <dsp:txXfrm>
        <a:off x="234399" y="270435"/>
        <a:ext cx="6998802" cy="433288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F5BDB-5AE8-4344-96EB-563D34843005}">
      <dsp:nvSpPr>
        <dsp:cNvPr id="0" name=""/>
        <dsp:cNvSpPr/>
      </dsp:nvSpPr>
      <dsp:spPr>
        <a:xfrm rot="10800000">
          <a:off x="1536572" y="0"/>
          <a:ext cx="4965954" cy="1143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031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baseline="0" dirty="0" smtClean="0"/>
            <a:t>Сроки, </a:t>
          </a:r>
          <a:r>
            <a:rPr lang="ru-RU" sz="3200" b="0" kern="1200" baseline="0" dirty="0" err="1" smtClean="0"/>
            <a:t>стандыартизация</a:t>
          </a:r>
          <a:endParaRPr lang="ro-RO" sz="3200" kern="1200" dirty="0"/>
        </a:p>
      </dsp:txBody>
      <dsp:txXfrm rot="10800000">
        <a:off x="1822322" y="0"/>
        <a:ext cx="4680204" cy="1143000"/>
      </dsp:txXfrm>
    </dsp:sp>
    <dsp:sp modelId="{D61C78EB-CBA0-48E5-9C4C-A5C1F2BA8297}">
      <dsp:nvSpPr>
        <dsp:cNvPr id="0" name=""/>
        <dsp:cNvSpPr/>
      </dsp:nvSpPr>
      <dsp:spPr>
        <a:xfrm>
          <a:off x="965072" y="0"/>
          <a:ext cx="1143000" cy="11430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2F355-9322-40C4-8FAE-BFD733B39A29}">
      <dsp:nvSpPr>
        <dsp:cNvPr id="0" name=""/>
        <dsp:cNvSpPr/>
      </dsp:nvSpPr>
      <dsp:spPr>
        <a:xfrm>
          <a:off x="0" y="304956"/>
          <a:ext cx="7467600" cy="210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Данное состояние,  в свою очередь, значительно сокращает сроки расследования и рассмотрения уголовных дел. Следует подчеркнуть, что, несмотря на известную специфику различных видов экспертиз взаимодействие возможно при совместном изучении и обобщении судебно-следственной и экспертной практики и разработке профилактических мероприятий, при научной и экспериментальной работе. </a:t>
          </a:r>
          <a:endParaRPr lang="ro-RO" sz="1800" kern="1200" dirty="0"/>
        </a:p>
      </dsp:txBody>
      <dsp:txXfrm>
        <a:off x="102806" y="407762"/>
        <a:ext cx="7261988" cy="1900388"/>
      </dsp:txXfrm>
    </dsp:sp>
    <dsp:sp modelId="{FD4A95B6-7EED-49B9-9324-1F3571CB1ED2}">
      <dsp:nvSpPr>
        <dsp:cNvPr id="0" name=""/>
        <dsp:cNvSpPr/>
      </dsp:nvSpPr>
      <dsp:spPr>
        <a:xfrm>
          <a:off x="0" y="2462796"/>
          <a:ext cx="7467600" cy="210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Эти возможности обусловлены общностью научных методов исследования и единством целей, которые приходится решать судебным экспертам-бухгалтерам и криминалистам в их повседневной практике. </a:t>
          </a:r>
          <a:endParaRPr lang="ro-RO" sz="1800" kern="1200" dirty="0"/>
        </a:p>
      </dsp:txBody>
      <dsp:txXfrm>
        <a:off x="102806" y="2565602"/>
        <a:ext cx="7261988" cy="190038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E0B33-F0BB-49B3-9EBA-6A3C58D6666B}">
      <dsp:nvSpPr>
        <dsp:cNvPr id="0" name=""/>
        <dsp:cNvSpPr/>
      </dsp:nvSpPr>
      <dsp:spPr>
        <a:xfrm>
          <a:off x="0" y="72004"/>
          <a:ext cx="7467600" cy="444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Считаем, что приведенный нами анализ относительно становления и развития судебно-экономических экспертиз в Республике Молдова, позволит  более четко представить закономерности, по которым следует экспертная наука и практика, вне зависимости от специальности, так как, пренебрежение к прошлому, неизбежно приводит к противоречивости и непоследовательности действий в настоящем и будущем.</a:t>
          </a:r>
          <a:endParaRPr lang="ro-RO" sz="2500" kern="1200" dirty="0"/>
        </a:p>
      </dsp:txBody>
      <dsp:txXfrm>
        <a:off x="217036" y="289040"/>
        <a:ext cx="7033528" cy="40119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1AB78-B9A6-472F-8E2E-FF404C3AABD2}">
      <dsp:nvSpPr>
        <dsp:cNvPr id="0" name=""/>
        <dsp:cNvSpPr/>
      </dsp:nvSpPr>
      <dsp:spPr>
        <a:xfrm>
          <a:off x="51015" y="2552784"/>
          <a:ext cx="2992453" cy="14380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Бюро государственной бухгалтерской экспертизы (БГБЭ)</a:t>
          </a:r>
          <a:r>
            <a:rPr lang="ru-RU" sz="1400" kern="1200" dirty="0" smtClean="0"/>
            <a:t> </a:t>
          </a:r>
          <a:endParaRPr lang="ro-RO" sz="1400" kern="1200" dirty="0"/>
        </a:p>
      </dsp:txBody>
      <dsp:txXfrm>
        <a:off x="770044" y="2552784"/>
        <a:ext cx="1554395" cy="1438058"/>
      </dsp:txXfrm>
    </dsp:sp>
    <dsp:sp modelId="{472FF264-C8A5-4293-9F30-AE82B271D491}">
      <dsp:nvSpPr>
        <dsp:cNvPr id="0" name=""/>
        <dsp:cNvSpPr/>
      </dsp:nvSpPr>
      <dsp:spPr>
        <a:xfrm>
          <a:off x="2812003" y="2542858"/>
          <a:ext cx="4655596" cy="15173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Научно-</a:t>
          </a:r>
          <a:r>
            <a:rPr lang="ru-RU" sz="1400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исследовательской,</a:t>
          </a:r>
          <a:r>
            <a:rPr lang="ru-RU" sz="1400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лабораторией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судебной экспертизы (НИЛСЭ) при Кишиневском государственном университете</a:t>
          </a:r>
          <a:endParaRPr lang="ro-RO" sz="1400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700" kern="1200" dirty="0"/>
        </a:p>
      </dsp:txBody>
      <dsp:txXfrm>
        <a:off x="3570677" y="2542858"/>
        <a:ext cx="3138249" cy="15173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78F04-ABD9-45B9-AF1E-B2E4FC34A68F}">
      <dsp:nvSpPr>
        <dsp:cNvPr id="0" name=""/>
        <dsp:cNvSpPr/>
      </dsp:nvSpPr>
      <dsp:spPr>
        <a:xfrm>
          <a:off x="0" y="235804"/>
          <a:ext cx="4517558" cy="4517558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98770-FA8A-43F7-8B16-F643166F1487}">
      <dsp:nvSpPr>
        <dsp:cNvPr id="0" name=""/>
        <dsp:cNvSpPr/>
      </dsp:nvSpPr>
      <dsp:spPr>
        <a:xfrm>
          <a:off x="2258779" y="235804"/>
          <a:ext cx="5270484" cy="45175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научно-исследовательская лаборатория при юридическом факультете, которая впоследствии соединённая с БГБЭ, стояли у истоков сегодняшнего Национального Центра Судебных Экспертиз при Министерстве Юстиции Республики Молдова (), была открыта изначально, на базе кафедры криминалистики Кишиневского государственного университета, </a:t>
          </a:r>
        </a:p>
      </dsp:txBody>
      <dsp:txXfrm>
        <a:off x="2258779" y="235804"/>
        <a:ext cx="5270484" cy="2145840"/>
      </dsp:txXfrm>
    </dsp:sp>
    <dsp:sp modelId="{28A89DC1-514A-4AC0-806C-5BE9F7D5039D}">
      <dsp:nvSpPr>
        <dsp:cNvPr id="0" name=""/>
        <dsp:cNvSpPr/>
      </dsp:nvSpPr>
      <dsp:spPr>
        <a:xfrm>
          <a:off x="155630" y="2381645"/>
          <a:ext cx="4206297" cy="2145840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A5E8C-4F65-4FFB-A98D-D9C3E2DF6319}">
      <dsp:nvSpPr>
        <dsp:cNvPr id="0" name=""/>
        <dsp:cNvSpPr/>
      </dsp:nvSpPr>
      <dsp:spPr>
        <a:xfrm>
          <a:off x="2258779" y="2381645"/>
          <a:ext cx="5270484" cy="21458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благодаря </a:t>
          </a:r>
          <a:r>
            <a:rPr lang="ru-RU" sz="1700" kern="1200" dirty="0" smtClean="0"/>
            <a:t>Одесскому Научно-исследовательскому Институту Судебных Экспертиз. </a:t>
          </a:r>
          <a:endParaRPr lang="ro-RO" sz="1700" kern="1200" dirty="0"/>
        </a:p>
      </dsp:txBody>
      <dsp:txXfrm>
        <a:off x="2258779" y="2381645"/>
        <a:ext cx="5270484" cy="21458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69AC2-8B6F-46FD-B7BE-C0DB8E1DE742}">
      <dsp:nvSpPr>
        <dsp:cNvPr id="0" name=""/>
        <dsp:cNvSpPr/>
      </dsp:nvSpPr>
      <dsp:spPr>
        <a:xfrm>
          <a:off x="931392" y="0"/>
          <a:ext cx="4873752" cy="487375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58CCB-4543-4148-A3CE-B8136B7D91D7}">
      <dsp:nvSpPr>
        <dsp:cNvPr id="0" name=""/>
        <dsp:cNvSpPr/>
      </dsp:nvSpPr>
      <dsp:spPr>
        <a:xfrm>
          <a:off x="3368268" y="487851"/>
          <a:ext cx="3167938" cy="34649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18 сентября 1962 года был освобожден от работы приказом №66   старший научный сотрудник  отдела криминалистики </a:t>
          </a:r>
          <a:r>
            <a:rPr lang="ru-RU" sz="1300" kern="1200" dirty="0" err="1" smtClean="0"/>
            <a:t>Вольвоч</a:t>
          </a:r>
          <a:r>
            <a:rPr lang="ru-RU" sz="1300" kern="1200" dirty="0" smtClean="0"/>
            <a:t> Николай Самуилович, для создания при юридическом факультете Кишиневского Госуниверситета Научно-Исследовательской Лаборатории Криминалистических Судебных Экспертиз (НИЛКСЭ), приказ по Кишиневскому Госуниверситету о зачислении  № 174  от 22 сентября 1962 года). </a:t>
          </a:r>
          <a:endParaRPr lang="ro-RO" sz="1300" kern="1200" dirty="0"/>
        </a:p>
      </dsp:txBody>
      <dsp:txXfrm>
        <a:off x="3522914" y="642497"/>
        <a:ext cx="2858646" cy="31556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E6010-9800-439B-90E6-20C6080BF5D7}">
      <dsp:nvSpPr>
        <dsp:cNvPr id="0" name=""/>
        <dsp:cNvSpPr/>
      </dsp:nvSpPr>
      <dsp:spPr>
        <a:xfrm>
          <a:off x="0" y="13303"/>
          <a:ext cx="7467600" cy="2632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Таким образом, 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две лаборатории занимающиеся производством судебных экспертиз, действовали под разными министерствами на протяжении более 10 лет. При этом, бухгалтерскую экспертизу следует отметить как основоположницу  в развитии научной судебно-экспертной деятельности в республике Молдова, так как БГБЭ «старше» на 5 лет, чем НИЛКСЭ.</a:t>
          </a:r>
          <a:endParaRPr lang="ro-RO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28508" y="141811"/>
        <a:ext cx="7210584" cy="2375484"/>
      </dsp:txXfrm>
    </dsp:sp>
    <dsp:sp modelId="{A0BC24B6-A430-43A1-BDB9-1127A8C23E21}">
      <dsp:nvSpPr>
        <dsp:cNvPr id="0" name=""/>
        <dsp:cNvSpPr/>
      </dsp:nvSpPr>
      <dsp:spPr>
        <a:xfrm>
          <a:off x="0" y="2703404"/>
          <a:ext cx="7467600" cy="2632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Новая организационная форма судебно-бухгалтерской экспертизы (переход в ведомство Министерства юстиции) улучшила юридическое обоснование заключений экспертов-бухгалтеров, определила права и обязанности экспертов-бухгалтеров. При этом судебно-бухгалтерская экспертиза была объединена с другими видами экспертиз, что позволило создать единую сеть экспертных учреждений, в рамках страны того времени.</a:t>
          </a:r>
          <a:endParaRPr lang="ro-RO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28508" y="2831912"/>
        <a:ext cx="7210584" cy="23754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60073-A4CB-43CA-B34C-460BED72F84D}">
      <dsp:nvSpPr>
        <dsp:cNvPr id="0" name=""/>
        <dsp:cNvSpPr/>
      </dsp:nvSpPr>
      <dsp:spPr>
        <a:xfrm>
          <a:off x="3646" y="22148"/>
          <a:ext cx="7460307" cy="1143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baseline="0" dirty="0" smtClean="0">
              <a:solidFill>
                <a:schemeClr val="tx1">
                  <a:lumMod val="95000"/>
                  <a:lumOff val="5000"/>
                </a:schemeClr>
              </a:solidFill>
            </a:rPr>
            <a:t>Что  было дальше?</a:t>
          </a:r>
          <a:endParaRPr lang="ro-RO" sz="16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46" y="479348"/>
        <a:ext cx="7460307" cy="457200"/>
      </dsp:txXfrm>
    </dsp:sp>
    <dsp:sp modelId="{871F5854-75DD-4301-AE5D-B46ADF2AC72B}">
      <dsp:nvSpPr>
        <dsp:cNvPr id="0" name=""/>
        <dsp:cNvSpPr/>
      </dsp:nvSpPr>
      <dsp:spPr>
        <a:xfrm>
          <a:off x="3178697" y="-22148"/>
          <a:ext cx="1110204" cy="60637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4691A-D81E-4B6F-88AF-AB4FF58F27A0}">
      <dsp:nvSpPr>
        <dsp:cNvPr id="0" name=""/>
        <dsp:cNvSpPr/>
      </dsp:nvSpPr>
      <dsp:spPr>
        <a:xfrm>
          <a:off x="298703" y="914399"/>
          <a:ext cx="6870192" cy="17145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96437-8077-4B4D-879F-2A37995F3661}">
      <dsp:nvSpPr>
        <dsp:cNvPr id="0" name=""/>
        <dsp:cNvSpPr/>
      </dsp:nvSpPr>
      <dsp:spPr>
        <a:xfrm>
          <a:off x="0" y="435962"/>
          <a:ext cx="7467600" cy="1967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 дальнейшее развитие судебно-бухгалтерской экспертизы оказал влияние Центральный научно-исследовательский институт судебной экспертизы (ЦНИИСЭ)</a:t>
          </a:r>
          <a:endParaRPr lang="ro-RO" sz="2300" kern="1200" dirty="0"/>
        </a:p>
      </dsp:txBody>
      <dsp:txXfrm>
        <a:off x="96060" y="532022"/>
        <a:ext cx="7275480" cy="1775673"/>
      </dsp:txXfrm>
    </dsp:sp>
    <dsp:sp modelId="{8C53D4D1-3B3F-4D88-8D70-C223116650DC}">
      <dsp:nvSpPr>
        <dsp:cNvPr id="0" name=""/>
        <dsp:cNvSpPr/>
      </dsp:nvSpPr>
      <dsp:spPr>
        <a:xfrm>
          <a:off x="0" y="2469996"/>
          <a:ext cx="7467600" cy="1967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впоследствии переименованный во Всесоюзный НИИ судебных экспертиз (ВНИИСЭ), в структуре которого была создана лаборатория бухгалтерской экспертизы, преобразованная в дальнейшем в научно-исследовательский отдел.  </a:t>
          </a:r>
          <a:endParaRPr lang="ro-RO" sz="2300" kern="1200" dirty="0"/>
        </a:p>
      </dsp:txBody>
      <dsp:txXfrm>
        <a:off x="96060" y="2566056"/>
        <a:ext cx="7275480" cy="17756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76D9D-671D-4662-A019-1DBAFDE2463E}">
      <dsp:nvSpPr>
        <dsp:cNvPr id="0" name=""/>
        <dsp:cNvSpPr/>
      </dsp:nvSpPr>
      <dsp:spPr>
        <a:xfrm>
          <a:off x="0" y="5609"/>
          <a:ext cx="7467600" cy="723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baseline="0" dirty="0" smtClean="0">
              <a:solidFill>
                <a:schemeClr val="tx1">
                  <a:lumMod val="95000"/>
                  <a:lumOff val="5000"/>
                </a:schemeClr>
              </a:solidFill>
            </a:rPr>
            <a:t>Функции ВНИИСЭ</a:t>
          </a:r>
          <a:endParaRPr lang="ro-RO" sz="1700" b="0" kern="1200" baseline="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baseline="0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endParaRPr lang="ro-RO" sz="17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0" y="5609"/>
        <a:ext cx="7467600" cy="723735"/>
      </dsp:txXfrm>
    </dsp:sp>
    <dsp:sp modelId="{D8515F13-A660-4F88-AEE0-1C68AB1C2B1F}">
      <dsp:nvSpPr>
        <dsp:cNvPr id="0" name=""/>
        <dsp:cNvSpPr/>
      </dsp:nvSpPr>
      <dsp:spPr>
        <a:xfrm flipV="1">
          <a:off x="0" y="1050010"/>
          <a:ext cx="7467600" cy="694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9E5AC-A391-40A4-9172-E7686A97626E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RO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81F65-1D36-47CD-9CC0-D6E5398C409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9515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81F65-1D36-47CD-9CC0-D6E5398C4093}" type="slidenum">
              <a:rPr lang="ro-RO" smtClean="0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5068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o-RO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o-RO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CE5CAE3-E66C-483F-9A91-133D66834A8A}" type="datetimeFigureOut">
              <a:rPr lang="ro-RO" smtClean="0"/>
              <a:t>27.05.2021</a:t>
            </a:fld>
            <a:endParaRPr lang="ro-RO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o-RO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1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19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image" Target="../media/image21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24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6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28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28.xml"/><Relationship Id="rId12" Type="http://schemas.openxmlformats.org/officeDocument/2006/relationships/image" Target="../media/image33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11" Type="http://schemas.microsoft.com/office/2007/relationships/diagramDrawing" Target="../diagrams/drawing28.xml"/><Relationship Id="rId5" Type="http://schemas.openxmlformats.org/officeDocument/2006/relationships/diagramColors" Target="../diagrams/colors27.xml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29.xml"/><Relationship Id="rId7" Type="http://schemas.openxmlformats.org/officeDocument/2006/relationships/image" Target="../media/image34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20" y="260648"/>
            <a:ext cx="789949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6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41623480"/>
              </p:ext>
            </p:extLst>
          </p:nvPr>
        </p:nvGraphicFramePr>
        <p:xfrm>
          <a:off x="755576" y="26064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44058206"/>
              </p:ext>
            </p:extLst>
          </p:nvPr>
        </p:nvGraphicFramePr>
        <p:xfrm>
          <a:off x="457200" y="1196752"/>
          <a:ext cx="7571184" cy="527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194" name="Picture 2" descr="Руководство УЭХК осваивает новую форму обратной связи - Новоуральская Газет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335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E22089-B47E-47FC-A8FB-041A7E8BF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66E22089-B47E-47FC-A8FB-041A7E8BF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66E22089-B47E-47FC-A8FB-041A7E8BF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66E22089-B47E-47FC-A8FB-041A7E8BF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66E22089-B47E-47FC-A8FB-041A7E8BF1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F6AC99-1E83-41F4-899A-2948E562A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C9F6AC99-1E83-41F4-899A-2948E562A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C9F6AC99-1E83-41F4-899A-2948E562A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dgm id="{C9F6AC99-1E83-41F4-899A-2948E562A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C9F6AC99-1E83-41F4-899A-2948E562A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8EDD02-804D-406D-8C54-6711A2EF5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388EDD02-804D-406D-8C54-6711A2EF5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388EDD02-804D-406D-8C54-6711A2EF5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388EDD02-804D-406D-8C54-6711A2EF5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388EDD02-804D-406D-8C54-6711A2EF5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F87CF9-570A-46D8-84A2-15F6CB92A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A9F87CF9-570A-46D8-84A2-15F6CB92A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A9F87CF9-570A-46D8-84A2-15F6CB92A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A9F87CF9-570A-46D8-84A2-15F6CB92A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dgm id="{A9F87CF9-570A-46D8-84A2-15F6CB92A2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1DF003-80F4-414E-8D73-2881A790A1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621DF003-80F4-414E-8D73-2881A790A1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621DF003-80F4-414E-8D73-2881A790A1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621DF003-80F4-414E-8D73-2881A790A1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621DF003-80F4-414E-8D73-2881A790A1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7297474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218" name="Picture 2" descr="Тяжело и всем знакомо: каково быть девочкой на самом деле — www.wday.r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86"/>
            <a:ext cx="4537348" cy="302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6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58480909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563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6592511"/>
              </p:ext>
            </p:extLst>
          </p:nvPr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5963045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1960" y="548680"/>
            <a:ext cx="237626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44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перемены</a:t>
            </a:r>
            <a:endParaRPr lang="ro-RO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08103999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57" y="188640"/>
            <a:ext cx="2264768" cy="169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3130"/>
            <a:ext cx="2304256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0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сейчас имеем?</a:t>
            </a:r>
            <a:endParaRPr lang="ro-RO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4229569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2273829" cy="170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2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82212324"/>
              </p:ext>
            </p:extLst>
          </p:nvPr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07032704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791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61041519"/>
              </p:ext>
            </p:extLst>
          </p:nvPr>
        </p:nvGraphicFramePr>
        <p:xfrm>
          <a:off x="467544" y="2204864"/>
          <a:ext cx="7467600" cy="4205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3475112" cy="210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42"/>
            <a:ext cx="3048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4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9660046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2864161" cy="186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7" t="-921" r="208" b="921"/>
          <a:stretch/>
        </p:blipFill>
        <p:spPr bwMode="auto">
          <a:xfrm>
            <a:off x="4435504" y="260648"/>
            <a:ext cx="2394384" cy="178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3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77141609"/>
              </p:ext>
            </p:extLst>
          </p:nvPr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12680166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604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88640"/>
            <a:ext cx="397082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2826"/>
            <a:ext cx="200025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1680" y="3140968"/>
            <a:ext cx="712879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uk-UA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Прівествуем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всіх 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учасників</a:t>
            </a:r>
          </a:p>
          <a:p>
            <a:pPr lvl="0"/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І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Міжнародної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науково-практичної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конференції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«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РОЛЬ І ПЕРСПЕКТИВИ РОЗВИТКУ ТОВАРОЗНАВЧИХ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 ЕКОНОМІЧНИХ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ЕКСПЕРТИЗ У ДЕРЖАВНОМУ І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ПРИВАТНОМУ СЕКТОРАХ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endParaRPr lang="ro-RO" sz="2000" dirty="0"/>
          </a:p>
        </p:txBody>
      </p:sp>
    </p:spTree>
    <p:extLst>
      <p:ext uri="{BB962C8B-B14F-4D97-AF65-F5344CB8AC3E}">
        <p14:creationId xmlns:p14="http://schemas.microsoft.com/office/powerpoint/2010/main" val="17885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04017920"/>
              </p:ext>
            </p:extLst>
          </p:nvPr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53128816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5930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65041330"/>
              </p:ext>
            </p:extLst>
          </p:nvPr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52772935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664"/>
            <a:ext cx="2031093" cy="162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2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75488834"/>
              </p:ext>
            </p:extLst>
          </p:nvPr>
        </p:nvGraphicFramePr>
        <p:xfrm>
          <a:off x="683568" y="18864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21088"/>
            <a:ext cx="18669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62720"/>
            <a:ext cx="4752528" cy="164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05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7" y="3695093"/>
            <a:ext cx="604402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3639"/>
            <a:ext cx="6038259" cy="353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6156176" y="3681028"/>
            <a:ext cx="2304256" cy="230425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Дякуємо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за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увагу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o-RO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45" y="949578"/>
            <a:ext cx="2510896" cy="214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4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3312367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СОСТОЯНИЕ ЭКОНОМИЧЕСКИХ ЭКСПЕРТИЗ В РЕСПУБЛИКЕ МОЛДОВА В ГОСУДАРСТВЕННОМ И ЧАСТНОМ СЕКТОРАХ. </a:t>
            </a:r>
            <a:endParaRPr lang="ro-RO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653136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«РОЛЬ И ПЕРСПЕКТИВЫ РАЗВИТИЯ ТОВАРОВЕДЧЕСКИХ И</a:t>
            </a:r>
          </a:p>
          <a:p>
            <a:r>
              <a:rPr lang="ru-RU" dirty="0"/>
              <a:t>ЭКОНОМИЧЕСКИХ ЭКСПЕРТИЗ В ГОСУДАРСТВЕННОМ И</a:t>
            </a:r>
          </a:p>
          <a:p>
            <a:r>
              <a:rPr lang="ru-RU" dirty="0"/>
              <a:t>ЧАСТНОМ СЕКТОРАХ»</a:t>
            </a:r>
          </a:p>
          <a:p>
            <a:r>
              <a:rPr lang="ru-RU" dirty="0"/>
              <a:t>Одесса, 28 мая </a:t>
            </a:r>
            <a:r>
              <a:rPr lang="ru-RU" dirty="0" smtClean="0"/>
              <a:t>2021    </a:t>
            </a:r>
            <a:r>
              <a:rPr lang="ro-RO" dirty="0" smtClean="0"/>
              <a:t>                 </a:t>
            </a:r>
            <a:r>
              <a:rPr lang="ro-RO" sz="1300" dirty="0" err="1" smtClean="0"/>
              <a:t>olga.cataraga</a:t>
            </a:r>
            <a:r>
              <a:rPr lang="ro-RO" sz="1300" dirty="0" smtClean="0"/>
              <a:t>@</a:t>
            </a:r>
            <a:r>
              <a:rPr lang="ro-RO" sz="1300" dirty="0" err="1" smtClean="0"/>
              <a:t>justice.gov.md</a:t>
            </a:r>
            <a:endParaRPr lang="ro-RO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b="11082"/>
          <a:stretch/>
        </p:blipFill>
        <p:spPr bwMode="auto">
          <a:xfrm>
            <a:off x="6876256" y="116632"/>
            <a:ext cx="1998229" cy="209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195736" y="188640"/>
            <a:ext cx="4320480" cy="1656184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НАЦИОНАЛЬНЫЙ ЦЕНТР СУДЕБНЫХ ЭКСПЕРТИЗ  МИНИСТЕРСТВА ЮСТИЦИИ</a:t>
            </a:r>
          </a:p>
          <a:p>
            <a:pPr algn="ctr"/>
            <a:r>
              <a:rPr lang="ru-RU" dirty="0" smtClean="0"/>
              <a:t>Р. МОЛДОВА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28459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30448598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844"/>
            <a:ext cx="3938014" cy="221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1619672" y="2708920"/>
            <a:ext cx="2929902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1957 г. </a:t>
            </a:r>
          </a:p>
        </p:txBody>
      </p:sp>
    </p:spTree>
    <p:extLst>
      <p:ext uri="{BB962C8B-B14F-4D97-AF65-F5344CB8AC3E}">
        <p14:creationId xmlns:p14="http://schemas.microsoft.com/office/powerpoint/2010/main" val="39894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86791661"/>
              </p:ext>
            </p:extLst>
          </p:nvPr>
        </p:nvGraphicFramePr>
        <p:xfrm>
          <a:off x="539552" y="1233487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Овал 5"/>
          <p:cNvSpPr/>
          <p:nvPr/>
        </p:nvSpPr>
        <p:spPr>
          <a:xfrm>
            <a:off x="6049025" y="1495879"/>
            <a:ext cx="158417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1971</a:t>
            </a:r>
            <a:endParaRPr lang="ro-RO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3757600" cy="24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6625716" y="2792023"/>
            <a:ext cx="2123375" cy="17566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1972 –ЦНИЛСЭ МЮ МССР</a:t>
            </a:r>
            <a:endParaRPr lang="ro-RO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27" y="4229358"/>
            <a:ext cx="1041317" cy="7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52" y="1700808"/>
            <a:ext cx="1104782" cy="158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0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14300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endParaRPr lang="ro-RO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8548273"/>
              </p:ext>
            </p:extLst>
          </p:nvPr>
        </p:nvGraphicFramePr>
        <p:xfrm>
          <a:off x="395536" y="1484784"/>
          <a:ext cx="7529264" cy="498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перфолента 4"/>
          <p:cNvSpPr/>
          <p:nvPr/>
        </p:nvSpPr>
        <p:spPr>
          <a:xfrm>
            <a:off x="1115616" y="260648"/>
            <a:ext cx="4248472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01 января 1972 – день рождения НЦСЭ МЮ РМ</a:t>
            </a:r>
            <a:endParaRPr lang="ro-R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1689348" cy="161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5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09658516"/>
              </p:ext>
            </p:extLst>
          </p:nvPr>
        </p:nvGraphicFramePr>
        <p:xfrm>
          <a:off x="-29599" y="16288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D:\Disc local\CONF-2021\Odesa-mai 21\Вольвач Николай Самуилови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31" y="260648"/>
            <a:ext cx="226266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isc local\CONF-2021\Odesa-mai 21\Вольвач Николай Самуилович-!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520311" cy="33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683568" y="3501008"/>
            <a:ext cx="1152128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1962</a:t>
            </a:r>
          </a:p>
        </p:txBody>
      </p:sp>
      <p:sp>
        <p:nvSpPr>
          <p:cNvPr id="6" name="Овал 5"/>
          <p:cNvSpPr/>
          <p:nvPr/>
        </p:nvSpPr>
        <p:spPr>
          <a:xfrm>
            <a:off x="6876256" y="3284984"/>
            <a:ext cx="1296144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2021</a:t>
            </a:r>
            <a:endParaRPr lang="ro-RO" dirty="0"/>
          </a:p>
        </p:txBody>
      </p:sp>
      <p:sp>
        <p:nvSpPr>
          <p:cNvPr id="7" name="Полилиния 6"/>
          <p:cNvSpPr/>
          <p:nvPr/>
        </p:nvSpPr>
        <p:spPr>
          <a:xfrm>
            <a:off x="3941685" y="452186"/>
            <a:ext cx="1899822" cy="1431744"/>
          </a:xfrm>
          <a:custGeom>
            <a:avLst/>
            <a:gdLst>
              <a:gd name="connsiteX0" fmla="*/ 790113 w 1899822"/>
              <a:gd name="connsiteY0" fmla="*/ 435581 h 1431744"/>
              <a:gd name="connsiteX1" fmla="*/ 790113 w 1899822"/>
              <a:gd name="connsiteY1" fmla="*/ 435581 h 1431744"/>
              <a:gd name="connsiteX2" fmla="*/ 701336 w 1899822"/>
              <a:gd name="connsiteY2" fmla="*/ 479969 h 1431744"/>
              <a:gd name="connsiteX3" fmla="*/ 674703 w 1899822"/>
              <a:gd name="connsiteY3" fmla="*/ 488847 h 1431744"/>
              <a:gd name="connsiteX4" fmla="*/ 612560 w 1899822"/>
              <a:gd name="connsiteY4" fmla="*/ 533235 h 1431744"/>
              <a:gd name="connsiteX5" fmla="*/ 488272 w 1899822"/>
              <a:gd name="connsiteY5" fmla="*/ 586501 h 1431744"/>
              <a:gd name="connsiteX6" fmla="*/ 452762 w 1899822"/>
              <a:gd name="connsiteY6" fmla="*/ 604257 h 1431744"/>
              <a:gd name="connsiteX7" fmla="*/ 408373 w 1899822"/>
              <a:gd name="connsiteY7" fmla="*/ 630890 h 1431744"/>
              <a:gd name="connsiteX8" fmla="*/ 363985 w 1899822"/>
              <a:gd name="connsiteY8" fmla="*/ 639767 h 1431744"/>
              <a:gd name="connsiteX9" fmla="*/ 284086 w 1899822"/>
              <a:gd name="connsiteY9" fmla="*/ 657523 h 1431744"/>
              <a:gd name="connsiteX10" fmla="*/ 248575 w 1899822"/>
              <a:gd name="connsiteY10" fmla="*/ 684156 h 1431744"/>
              <a:gd name="connsiteX11" fmla="*/ 195309 w 1899822"/>
              <a:gd name="connsiteY11" fmla="*/ 701911 h 1431744"/>
              <a:gd name="connsiteX12" fmla="*/ 150921 w 1899822"/>
              <a:gd name="connsiteY12" fmla="*/ 719666 h 1431744"/>
              <a:gd name="connsiteX13" fmla="*/ 97655 w 1899822"/>
              <a:gd name="connsiteY13" fmla="*/ 737422 h 1431744"/>
              <a:gd name="connsiteX14" fmla="*/ 44389 w 1899822"/>
              <a:gd name="connsiteY14" fmla="*/ 764055 h 1431744"/>
              <a:gd name="connsiteX15" fmla="*/ 17756 w 1899822"/>
              <a:gd name="connsiteY15" fmla="*/ 852831 h 1431744"/>
              <a:gd name="connsiteX16" fmla="*/ 0 w 1899822"/>
              <a:gd name="connsiteY16" fmla="*/ 1207938 h 1431744"/>
              <a:gd name="connsiteX17" fmla="*/ 35511 w 1899822"/>
              <a:gd name="connsiteY17" fmla="*/ 1261204 h 1431744"/>
              <a:gd name="connsiteX18" fmla="*/ 53266 w 1899822"/>
              <a:gd name="connsiteY18" fmla="*/ 1278960 h 1431744"/>
              <a:gd name="connsiteX19" fmla="*/ 142043 w 1899822"/>
              <a:gd name="connsiteY19" fmla="*/ 1287837 h 1431744"/>
              <a:gd name="connsiteX20" fmla="*/ 213065 w 1899822"/>
              <a:gd name="connsiteY20" fmla="*/ 1296715 h 1431744"/>
              <a:gd name="connsiteX21" fmla="*/ 275208 w 1899822"/>
              <a:gd name="connsiteY21" fmla="*/ 1305593 h 1431744"/>
              <a:gd name="connsiteX22" fmla="*/ 701336 w 1899822"/>
              <a:gd name="connsiteY22" fmla="*/ 1314470 h 1431744"/>
              <a:gd name="connsiteX23" fmla="*/ 798991 w 1899822"/>
              <a:gd name="connsiteY23" fmla="*/ 1332226 h 1431744"/>
              <a:gd name="connsiteX24" fmla="*/ 985422 w 1899822"/>
              <a:gd name="connsiteY24" fmla="*/ 1358859 h 1431744"/>
              <a:gd name="connsiteX25" fmla="*/ 1162975 w 1899822"/>
              <a:gd name="connsiteY25" fmla="*/ 1367736 h 1431744"/>
              <a:gd name="connsiteX26" fmla="*/ 1376039 w 1899822"/>
              <a:gd name="connsiteY26" fmla="*/ 1376614 h 1431744"/>
              <a:gd name="connsiteX27" fmla="*/ 1562470 w 1899822"/>
              <a:gd name="connsiteY27" fmla="*/ 1394369 h 1431744"/>
              <a:gd name="connsiteX28" fmla="*/ 1704513 w 1899822"/>
              <a:gd name="connsiteY28" fmla="*/ 1403247 h 1431744"/>
              <a:gd name="connsiteX29" fmla="*/ 1828800 w 1899822"/>
              <a:gd name="connsiteY29" fmla="*/ 1412125 h 1431744"/>
              <a:gd name="connsiteX30" fmla="*/ 1864311 w 1899822"/>
              <a:gd name="connsiteY30" fmla="*/ 1421002 h 1431744"/>
              <a:gd name="connsiteX31" fmla="*/ 1890944 w 1899822"/>
              <a:gd name="connsiteY31" fmla="*/ 1429880 h 1431744"/>
              <a:gd name="connsiteX32" fmla="*/ 1899822 w 1899822"/>
              <a:gd name="connsiteY32" fmla="*/ 1385492 h 1431744"/>
              <a:gd name="connsiteX33" fmla="*/ 1846556 w 1899822"/>
              <a:gd name="connsiteY33" fmla="*/ 1083651 h 1431744"/>
              <a:gd name="connsiteX34" fmla="*/ 1819923 w 1899822"/>
              <a:gd name="connsiteY34" fmla="*/ 1012630 h 1431744"/>
              <a:gd name="connsiteX35" fmla="*/ 1784412 w 1899822"/>
              <a:gd name="connsiteY35" fmla="*/ 861709 h 1431744"/>
              <a:gd name="connsiteX36" fmla="*/ 1766657 w 1899822"/>
              <a:gd name="connsiteY36" fmla="*/ 817321 h 1431744"/>
              <a:gd name="connsiteX37" fmla="*/ 1757779 w 1899822"/>
              <a:gd name="connsiteY37" fmla="*/ 764055 h 1431744"/>
              <a:gd name="connsiteX38" fmla="*/ 1740024 w 1899822"/>
              <a:gd name="connsiteY38" fmla="*/ 622012 h 1431744"/>
              <a:gd name="connsiteX39" fmla="*/ 1722268 w 1899822"/>
              <a:gd name="connsiteY39" fmla="*/ 533235 h 1431744"/>
              <a:gd name="connsiteX40" fmla="*/ 1713391 w 1899822"/>
              <a:gd name="connsiteY40" fmla="*/ 497725 h 1431744"/>
              <a:gd name="connsiteX41" fmla="*/ 1695635 w 1899822"/>
              <a:gd name="connsiteY41" fmla="*/ 462214 h 1431744"/>
              <a:gd name="connsiteX42" fmla="*/ 1677880 w 1899822"/>
              <a:gd name="connsiteY42" fmla="*/ 373437 h 1431744"/>
              <a:gd name="connsiteX43" fmla="*/ 1660125 w 1899822"/>
              <a:gd name="connsiteY43" fmla="*/ 346804 h 1431744"/>
              <a:gd name="connsiteX44" fmla="*/ 1669002 w 1899822"/>
              <a:gd name="connsiteY44" fmla="*/ 89352 h 1431744"/>
              <a:gd name="connsiteX45" fmla="*/ 1677880 w 1899822"/>
              <a:gd name="connsiteY45" fmla="*/ 53841 h 1431744"/>
              <a:gd name="connsiteX46" fmla="*/ 1695635 w 1899822"/>
              <a:gd name="connsiteY46" fmla="*/ 575 h 1431744"/>
              <a:gd name="connsiteX47" fmla="*/ 1482571 w 1899822"/>
              <a:gd name="connsiteY47" fmla="*/ 71597 h 1431744"/>
              <a:gd name="connsiteX48" fmla="*/ 1305018 w 1899822"/>
              <a:gd name="connsiteY48" fmla="*/ 107107 h 1431744"/>
              <a:gd name="connsiteX49" fmla="*/ 1118587 w 1899822"/>
              <a:gd name="connsiteY49" fmla="*/ 142618 h 1431744"/>
              <a:gd name="connsiteX50" fmla="*/ 1020932 w 1899822"/>
              <a:gd name="connsiteY50" fmla="*/ 151496 h 1431744"/>
              <a:gd name="connsiteX51" fmla="*/ 949911 w 1899822"/>
              <a:gd name="connsiteY51" fmla="*/ 169251 h 1431744"/>
              <a:gd name="connsiteX52" fmla="*/ 878890 w 1899822"/>
              <a:gd name="connsiteY52" fmla="*/ 178129 h 1431744"/>
              <a:gd name="connsiteX53" fmla="*/ 834501 w 1899822"/>
              <a:gd name="connsiteY53" fmla="*/ 187006 h 1431744"/>
              <a:gd name="connsiteX54" fmla="*/ 736847 w 1899822"/>
              <a:gd name="connsiteY54" fmla="*/ 213639 h 1431744"/>
              <a:gd name="connsiteX55" fmla="*/ 674703 w 1899822"/>
              <a:gd name="connsiteY55" fmla="*/ 275783 h 1431744"/>
              <a:gd name="connsiteX56" fmla="*/ 648070 w 1899822"/>
              <a:gd name="connsiteY56" fmla="*/ 302416 h 1431744"/>
              <a:gd name="connsiteX57" fmla="*/ 603682 w 1899822"/>
              <a:gd name="connsiteY57" fmla="*/ 364560 h 1431744"/>
              <a:gd name="connsiteX58" fmla="*/ 577049 w 1899822"/>
              <a:gd name="connsiteY58" fmla="*/ 408948 h 1431744"/>
              <a:gd name="connsiteX59" fmla="*/ 559294 w 1899822"/>
              <a:gd name="connsiteY59" fmla="*/ 453336 h 1431744"/>
              <a:gd name="connsiteX60" fmla="*/ 541538 w 1899822"/>
              <a:gd name="connsiteY60" fmla="*/ 506602 h 1431744"/>
              <a:gd name="connsiteX61" fmla="*/ 559294 w 1899822"/>
              <a:gd name="connsiteY61" fmla="*/ 550991 h 1431744"/>
              <a:gd name="connsiteX62" fmla="*/ 719092 w 1899822"/>
              <a:gd name="connsiteY62" fmla="*/ 684156 h 1431744"/>
              <a:gd name="connsiteX63" fmla="*/ 719092 w 1899822"/>
              <a:gd name="connsiteY63" fmla="*/ 684156 h 14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899822" h="1431744">
                <a:moveTo>
                  <a:pt x="790113" y="435581"/>
                </a:moveTo>
                <a:lnTo>
                  <a:pt x="790113" y="435581"/>
                </a:lnTo>
                <a:cubicBezTo>
                  <a:pt x="760521" y="450377"/>
                  <a:pt x="731376" y="466104"/>
                  <a:pt x="701336" y="479969"/>
                </a:cubicBezTo>
                <a:cubicBezTo>
                  <a:pt x="692839" y="483891"/>
                  <a:pt x="683073" y="484662"/>
                  <a:pt x="674703" y="488847"/>
                </a:cubicBezTo>
                <a:cubicBezTo>
                  <a:pt x="655916" y="498240"/>
                  <a:pt x="628653" y="523177"/>
                  <a:pt x="612560" y="533235"/>
                </a:cubicBezTo>
                <a:cubicBezTo>
                  <a:pt x="578978" y="554224"/>
                  <a:pt x="516038" y="572617"/>
                  <a:pt x="488272" y="586501"/>
                </a:cubicBezTo>
                <a:cubicBezTo>
                  <a:pt x="476435" y="592420"/>
                  <a:pt x="464331" y="597830"/>
                  <a:pt x="452762" y="604257"/>
                </a:cubicBezTo>
                <a:cubicBezTo>
                  <a:pt x="437678" y="612637"/>
                  <a:pt x="424394" y="624482"/>
                  <a:pt x="408373" y="630890"/>
                </a:cubicBezTo>
                <a:cubicBezTo>
                  <a:pt x="394363" y="636494"/>
                  <a:pt x="378739" y="636605"/>
                  <a:pt x="363985" y="639767"/>
                </a:cubicBezTo>
                <a:lnTo>
                  <a:pt x="284086" y="657523"/>
                </a:lnTo>
                <a:cubicBezTo>
                  <a:pt x="272249" y="666401"/>
                  <a:pt x="261809" y="677539"/>
                  <a:pt x="248575" y="684156"/>
                </a:cubicBezTo>
                <a:cubicBezTo>
                  <a:pt x="231835" y="692526"/>
                  <a:pt x="212898" y="695515"/>
                  <a:pt x="195309" y="701911"/>
                </a:cubicBezTo>
                <a:cubicBezTo>
                  <a:pt x="180333" y="707357"/>
                  <a:pt x="165897" y="714220"/>
                  <a:pt x="150921" y="719666"/>
                </a:cubicBezTo>
                <a:cubicBezTo>
                  <a:pt x="133332" y="726062"/>
                  <a:pt x="113228" y="727040"/>
                  <a:pt x="97655" y="737422"/>
                </a:cubicBezTo>
                <a:cubicBezTo>
                  <a:pt x="63236" y="760368"/>
                  <a:pt x="81144" y="751803"/>
                  <a:pt x="44389" y="764055"/>
                </a:cubicBezTo>
                <a:cubicBezTo>
                  <a:pt x="11959" y="796483"/>
                  <a:pt x="21409" y="779766"/>
                  <a:pt x="17756" y="852831"/>
                </a:cubicBezTo>
                <a:cubicBezTo>
                  <a:pt x="-1489" y="1237731"/>
                  <a:pt x="23053" y="1023525"/>
                  <a:pt x="0" y="1207938"/>
                </a:cubicBezTo>
                <a:cubicBezTo>
                  <a:pt x="13219" y="1260812"/>
                  <a:pt x="-2807" y="1230549"/>
                  <a:pt x="35511" y="1261204"/>
                </a:cubicBezTo>
                <a:cubicBezTo>
                  <a:pt x="42047" y="1266433"/>
                  <a:pt x="45146" y="1276930"/>
                  <a:pt x="53266" y="1278960"/>
                </a:cubicBezTo>
                <a:cubicBezTo>
                  <a:pt x="82118" y="1286173"/>
                  <a:pt x="112485" y="1284553"/>
                  <a:pt x="142043" y="1287837"/>
                </a:cubicBezTo>
                <a:cubicBezTo>
                  <a:pt x="165755" y="1290472"/>
                  <a:pt x="189416" y="1293562"/>
                  <a:pt x="213065" y="1296715"/>
                </a:cubicBezTo>
                <a:cubicBezTo>
                  <a:pt x="233806" y="1299481"/>
                  <a:pt x="254297" y="1304833"/>
                  <a:pt x="275208" y="1305593"/>
                </a:cubicBezTo>
                <a:cubicBezTo>
                  <a:pt x="417188" y="1310756"/>
                  <a:pt x="559293" y="1311511"/>
                  <a:pt x="701336" y="1314470"/>
                </a:cubicBezTo>
                <a:cubicBezTo>
                  <a:pt x="733888" y="1320389"/>
                  <a:pt x="766321" y="1326999"/>
                  <a:pt x="798991" y="1332226"/>
                </a:cubicBezTo>
                <a:cubicBezTo>
                  <a:pt x="860977" y="1342144"/>
                  <a:pt x="923278" y="1349981"/>
                  <a:pt x="985422" y="1358859"/>
                </a:cubicBezTo>
                <a:cubicBezTo>
                  <a:pt x="1044085" y="1367240"/>
                  <a:pt x="1103778" y="1365045"/>
                  <a:pt x="1162975" y="1367736"/>
                </a:cubicBezTo>
                <a:lnTo>
                  <a:pt x="1376039" y="1376614"/>
                </a:lnTo>
                <a:cubicBezTo>
                  <a:pt x="1658048" y="1391858"/>
                  <a:pt x="1364857" y="1377902"/>
                  <a:pt x="1562470" y="1394369"/>
                </a:cubicBezTo>
                <a:cubicBezTo>
                  <a:pt x="1609746" y="1398309"/>
                  <a:pt x="1657178" y="1400091"/>
                  <a:pt x="1704513" y="1403247"/>
                </a:cubicBezTo>
                <a:lnTo>
                  <a:pt x="1828800" y="1412125"/>
                </a:lnTo>
                <a:cubicBezTo>
                  <a:pt x="1840637" y="1415084"/>
                  <a:pt x="1852579" y="1417650"/>
                  <a:pt x="1864311" y="1421002"/>
                </a:cubicBezTo>
                <a:cubicBezTo>
                  <a:pt x="1873309" y="1423573"/>
                  <a:pt x="1884327" y="1436497"/>
                  <a:pt x="1890944" y="1429880"/>
                </a:cubicBezTo>
                <a:cubicBezTo>
                  <a:pt x="1901614" y="1419211"/>
                  <a:pt x="1896863" y="1400288"/>
                  <a:pt x="1899822" y="1385492"/>
                </a:cubicBezTo>
                <a:cubicBezTo>
                  <a:pt x="1896048" y="1361907"/>
                  <a:pt x="1867437" y="1154646"/>
                  <a:pt x="1846556" y="1083651"/>
                </a:cubicBezTo>
                <a:cubicBezTo>
                  <a:pt x="1839422" y="1059395"/>
                  <a:pt x="1827465" y="1036763"/>
                  <a:pt x="1819923" y="1012630"/>
                </a:cubicBezTo>
                <a:cubicBezTo>
                  <a:pt x="1791820" y="922701"/>
                  <a:pt x="1811631" y="956976"/>
                  <a:pt x="1784412" y="861709"/>
                </a:cubicBezTo>
                <a:cubicBezTo>
                  <a:pt x="1780034" y="846386"/>
                  <a:pt x="1772575" y="832117"/>
                  <a:pt x="1766657" y="817321"/>
                </a:cubicBezTo>
                <a:cubicBezTo>
                  <a:pt x="1763698" y="799566"/>
                  <a:pt x="1760012" y="781916"/>
                  <a:pt x="1757779" y="764055"/>
                </a:cubicBezTo>
                <a:cubicBezTo>
                  <a:pt x="1744798" y="660208"/>
                  <a:pt x="1755189" y="702894"/>
                  <a:pt x="1740024" y="622012"/>
                </a:cubicBezTo>
                <a:cubicBezTo>
                  <a:pt x="1734462" y="592350"/>
                  <a:pt x="1728187" y="562827"/>
                  <a:pt x="1722268" y="533235"/>
                </a:cubicBezTo>
                <a:cubicBezTo>
                  <a:pt x="1719875" y="521271"/>
                  <a:pt x="1717675" y="509149"/>
                  <a:pt x="1713391" y="497725"/>
                </a:cubicBezTo>
                <a:cubicBezTo>
                  <a:pt x="1708744" y="485333"/>
                  <a:pt x="1701554" y="474051"/>
                  <a:pt x="1695635" y="462214"/>
                </a:cubicBezTo>
                <a:cubicBezTo>
                  <a:pt x="1692363" y="439307"/>
                  <a:pt x="1690277" y="398231"/>
                  <a:pt x="1677880" y="373437"/>
                </a:cubicBezTo>
                <a:cubicBezTo>
                  <a:pt x="1673108" y="363894"/>
                  <a:pt x="1666043" y="355682"/>
                  <a:pt x="1660125" y="346804"/>
                </a:cubicBezTo>
                <a:cubicBezTo>
                  <a:pt x="1663084" y="260987"/>
                  <a:pt x="1663807" y="175063"/>
                  <a:pt x="1669002" y="89352"/>
                </a:cubicBezTo>
                <a:cubicBezTo>
                  <a:pt x="1669740" y="77173"/>
                  <a:pt x="1674374" y="65528"/>
                  <a:pt x="1677880" y="53841"/>
                </a:cubicBezTo>
                <a:cubicBezTo>
                  <a:pt x="1683258" y="35915"/>
                  <a:pt x="1713390" y="-5344"/>
                  <a:pt x="1695635" y="575"/>
                </a:cubicBezTo>
                <a:lnTo>
                  <a:pt x="1482571" y="71597"/>
                </a:lnTo>
                <a:cubicBezTo>
                  <a:pt x="1425312" y="90683"/>
                  <a:pt x="1364202" y="95270"/>
                  <a:pt x="1305018" y="107107"/>
                </a:cubicBezTo>
                <a:cubicBezTo>
                  <a:pt x="1280586" y="111993"/>
                  <a:pt x="1139823" y="140687"/>
                  <a:pt x="1118587" y="142618"/>
                </a:cubicBezTo>
                <a:lnTo>
                  <a:pt x="1020932" y="151496"/>
                </a:lnTo>
                <a:cubicBezTo>
                  <a:pt x="997258" y="157414"/>
                  <a:pt x="973895" y="164754"/>
                  <a:pt x="949911" y="169251"/>
                </a:cubicBezTo>
                <a:cubicBezTo>
                  <a:pt x="926462" y="173648"/>
                  <a:pt x="902471" y="174501"/>
                  <a:pt x="878890" y="178129"/>
                </a:cubicBezTo>
                <a:cubicBezTo>
                  <a:pt x="863976" y="180423"/>
                  <a:pt x="849204" y="183613"/>
                  <a:pt x="834501" y="187006"/>
                </a:cubicBezTo>
                <a:cubicBezTo>
                  <a:pt x="769433" y="202022"/>
                  <a:pt x="780866" y="198967"/>
                  <a:pt x="736847" y="213639"/>
                </a:cubicBezTo>
                <a:lnTo>
                  <a:pt x="674703" y="275783"/>
                </a:lnTo>
                <a:cubicBezTo>
                  <a:pt x="665825" y="284661"/>
                  <a:pt x="655603" y="292372"/>
                  <a:pt x="648070" y="302416"/>
                </a:cubicBezTo>
                <a:cubicBezTo>
                  <a:pt x="628534" y="328464"/>
                  <a:pt x="619910" y="338594"/>
                  <a:pt x="603682" y="364560"/>
                </a:cubicBezTo>
                <a:cubicBezTo>
                  <a:pt x="594537" y="379192"/>
                  <a:pt x="584766" y="393515"/>
                  <a:pt x="577049" y="408948"/>
                </a:cubicBezTo>
                <a:cubicBezTo>
                  <a:pt x="569922" y="423201"/>
                  <a:pt x="564740" y="438360"/>
                  <a:pt x="559294" y="453336"/>
                </a:cubicBezTo>
                <a:cubicBezTo>
                  <a:pt x="552898" y="470925"/>
                  <a:pt x="541538" y="506602"/>
                  <a:pt x="541538" y="506602"/>
                </a:cubicBezTo>
                <a:cubicBezTo>
                  <a:pt x="552509" y="539513"/>
                  <a:pt x="546231" y="524865"/>
                  <a:pt x="559294" y="550991"/>
                </a:cubicBezTo>
                <a:lnTo>
                  <a:pt x="719092" y="684156"/>
                </a:lnTo>
                <a:lnTo>
                  <a:pt x="719092" y="68415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19791979</a:t>
            </a:r>
            <a:endParaRPr lang="ro-RO" dirty="0"/>
          </a:p>
        </p:txBody>
      </p:sp>
      <p:sp>
        <p:nvSpPr>
          <p:cNvPr id="10" name="Прямоугольник 9"/>
          <p:cNvSpPr/>
          <p:nvPr/>
        </p:nvSpPr>
        <p:spPr>
          <a:xfrm rot="19287028">
            <a:off x="3692176" y="481030"/>
            <a:ext cx="1152128" cy="456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1979</a:t>
            </a:r>
            <a:endParaRPr lang="ro-RO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7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78153838"/>
              </p:ext>
            </p:extLst>
          </p:nvPr>
        </p:nvGraphicFramePr>
        <p:xfrm>
          <a:off x="457200" y="1124744"/>
          <a:ext cx="7467600" cy="534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3236679" cy="155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18145411"/>
              </p:ext>
            </p:extLst>
          </p:nvPr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18994216"/>
              </p:ext>
            </p:extLst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148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406</TotalTime>
  <Words>1237</Words>
  <Application>Microsoft Office PowerPoint</Application>
  <PresentationFormat>Экран (4:3)</PresentationFormat>
  <Paragraphs>69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Презентация PowerPoint</vt:lpstr>
      <vt:lpstr>Презентация PowerPoint</vt:lpstr>
      <vt:lpstr>СОСТОЯНИЕ ЭКОНОМИЧЕСКИХ ЭКСПЕРТИЗ В РЕСПУБЛИКЕ МОЛДОВА В ГОСУДАРСТВЕННОМ И ЧАСТНОМ СЕКТОРАХ. 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перемены</vt:lpstr>
      <vt:lpstr>Что сейчас имеем?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СОСТОЯНИЕ ЭКОНОМИЧЕСКИХ ЭКСПЕРТИЗ В РЕСПУБЛИКЕ МОЛДОВА В ГОСУДАРСТВЕННОМ И ЧАСТНОМ СЕКТОРАХ. </dc:title>
  <dc:creator>Cataraga Olga</dc:creator>
  <cp:lastModifiedBy>Пользователь Windows</cp:lastModifiedBy>
  <cp:revision>19</cp:revision>
  <dcterms:created xsi:type="dcterms:W3CDTF">2021-05-27T07:34:10Z</dcterms:created>
  <dcterms:modified xsi:type="dcterms:W3CDTF">2021-05-27T15:03:17Z</dcterms:modified>
</cp:coreProperties>
</file>